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8" roundtripDataSignature="AMtx7mjGiiUp9UY8cIVpVLFTKGeOBHGN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18" Type="http://customschemas.google.com/relationships/presentationmetadata" Target="meta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1ec37a9005_0_6: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89" name="Google Shape;89;g11ec37a9005_0_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6" name="Google Shape;346;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3" name="Google Shape;353;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0" name="Google Shape;370;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g11ec37a9005_0_47:notes"/>
          <p:cNvSpPr txBox="1"/>
          <p:nvPr>
            <p:ph idx="1" type="body"/>
          </p:nvPr>
        </p:nvSpPr>
        <p:spPr>
          <a:xfrm>
            <a:off x="685800" y="4343400"/>
            <a:ext cx="5486400" cy="4114800"/>
          </a:xfrm>
          <a:prstGeom prst="rect">
            <a:avLst/>
          </a:prstGeom>
          <a:noFill/>
          <a:ln>
            <a:noFill/>
          </a:ln>
        </p:spPr>
        <p:txBody>
          <a:bodyPr anchorCtr="0" anchor="ctr" bIns="91425" lIns="91425" spcFirstLastPara="1" rIns="91425" wrap="square" tIns="91425">
            <a:noAutofit/>
          </a:bodyPr>
          <a:lstStyle/>
          <a:p>
            <a:pPr indent="0" lvl="0" marL="0" marR="0" rtl="0" algn="l">
              <a:spcBef>
                <a:spcPts val="0"/>
              </a:spcBef>
              <a:spcAft>
                <a:spcPts val="0"/>
              </a:spcAft>
              <a:buClr>
                <a:schemeClr val="dk1"/>
              </a:buClr>
              <a:buSzPts val="1100"/>
              <a:buFont typeface="Arial"/>
              <a:buNone/>
            </a:pPr>
            <a:r>
              <a:t/>
            </a:r>
            <a:endParaRPr b="0" i="0" sz="1100" u="none" cap="none" strike="noStrike">
              <a:solidFill>
                <a:schemeClr val="dk1"/>
              </a:solidFill>
              <a:latin typeface="Arial"/>
              <a:ea typeface="Arial"/>
              <a:cs typeface="Arial"/>
              <a:sym typeface="Arial"/>
            </a:endParaRPr>
          </a:p>
        </p:txBody>
      </p:sp>
      <p:sp>
        <p:nvSpPr>
          <p:cNvPr id="405" name="Google Shape;405;g11ec37a9005_0_4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5" name="Google Shape;9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1" name="Google Shape;10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6" name="Google Shape;13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5" name="Google Shape;175;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3" name="Google Shape;33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Calibri"/>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9" name="Google Shape;33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2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2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2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Slide" showMasterSp="0">
  <p:cSld name="Cover Slide">
    <p:bg>
      <p:bgPr>
        <a:blipFill>
          <a:blip r:embed="rId2">
            <a:alphaModFix/>
          </a:blip>
          <a:stretch>
            <a:fillRect/>
          </a:stretch>
        </a:blipFill>
      </p:bgPr>
    </p:bg>
    <p:spTree>
      <p:nvGrpSpPr>
        <p:cNvPr id="84" name="Shape 84"/>
        <p:cNvGrpSpPr/>
        <p:nvPr/>
      </p:nvGrpSpPr>
      <p:grpSpPr>
        <a:xfrm>
          <a:off x="0" y="0"/>
          <a:ext cx="0" cy="0"/>
          <a:chOff x="0" y="0"/>
          <a:chExt cx="0" cy="0"/>
        </a:xfrm>
      </p:grpSpPr>
      <p:sp>
        <p:nvSpPr>
          <p:cNvPr id="85" name="Google Shape;85;g11ec37a9005_0_44"/>
          <p:cNvSpPr txBox="1"/>
          <p:nvPr>
            <p:ph idx="1" type="body"/>
          </p:nvPr>
        </p:nvSpPr>
        <p:spPr>
          <a:xfrm>
            <a:off x="1219200" y="731520"/>
            <a:ext cx="9786000" cy="2257200"/>
          </a:xfrm>
          <a:prstGeom prst="rect">
            <a:avLst/>
          </a:prstGeom>
          <a:noFill/>
          <a:ln>
            <a:noFill/>
          </a:ln>
        </p:spPr>
        <p:txBody>
          <a:bodyPr anchorCtr="0" anchor="t" bIns="0" lIns="0" spcFirstLastPara="1" rIns="0" wrap="square" tIns="0">
            <a:normAutofit/>
          </a:bodyPr>
          <a:lstStyle>
            <a:lvl1pPr indent="-228600" lvl="0" marL="457200" marR="0" rtl="0" algn="l">
              <a:lnSpc>
                <a:spcPct val="110000"/>
              </a:lnSpc>
              <a:spcBef>
                <a:spcPts val="0"/>
              </a:spcBef>
              <a:spcAft>
                <a:spcPts val="0"/>
              </a:spcAft>
              <a:buClr>
                <a:schemeClr val="lt1"/>
              </a:buClr>
              <a:buSzPts val="5300"/>
              <a:buFont typeface="Arial"/>
              <a:buNone/>
              <a:defRPr b="0" i="0" sz="5300" u="none" cap="none" strike="noStrike">
                <a:solidFill>
                  <a:schemeClr val="lt1"/>
                </a:solidFill>
                <a:latin typeface="Calibri"/>
                <a:ea typeface="Calibri"/>
                <a:cs typeface="Calibri"/>
                <a:sym typeface="Calibri"/>
              </a:defRPr>
            </a:lvl1pPr>
            <a:lvl2pPr indent="-431800" lvl="1" marL="914400" marR="0" rtl="0" algn="l">
              <a:lnSpc>
                <a:spcPct val="90000"/>
              </a:lnSpc>
              <a:spcBef>
                <a:spcPts val="700"/>
              </a:spcBef>
              <a:spcAft>
                <a:spcPts val="0"/>
              </a:spcAft>
              <a:buClr>
                <a:schemeClr val="lt1"/>
              </a:buClr>
              <a:buSzPts val="3200"/>
              <a:buFont typeface="Arial"/>
              <a:buChar char="•"/>
              <a:defRPr b="0" i="0" sz="3200" u="none" cap="none" strike="noStrike">
                <a:solidFill>
                  <a:schemeClr val="lt1"/>
                </a:solidFill>
                <a:latin typeface="Calibri"/>
                <a:ea typeface="Calibri"/>
                <a:cs typeface="Calibri"/>
                <a:sym typeface="Calibri"/>
              </a:defRPr>
            </a:lvl2pPr>
            <a:lvl3pPr indent="-400050" lvl="2" marL="1371600" marR="0" rtl="0" algn="l">
              <a:lnSpc>
                <a:spcPct val="90000"/>
              </a:lnSpc>
              <a:spcBef>
                <a:spcPts val="700"/>
              </a:spcBef>
              <a:spcAft>
                <a:spcPts val="0"/>
              </a:spcAft>
              <a:buClr>
                <a:schemeClr val="lt1"/>
              </a:buClr>
              <a:buSzPts val="2700"/>
              <a:buFont typeface="Arial"/>
              <a:buChar char="•"/>
              <a:defRPr b="0" i="0" sz="2700" u="none" cap="none" strike="noStrike">
                <a:solidFill>
                  <a:schemeClr val="lt1"/>
                </a:solidFill>
                <a:latin typeface="Calibri"/>
                <a:ea typeface="Calibri"/>
                <a:cs typeface="Calibri"/>
                <a:sym typeface="Calibri"/>
              </a:defRPr>
            </a:lvl3pPr>
            <a:lvl4pPr indent="-381000" lvl="3" marL="1828800" marR="0" rtl="0" algn="l">
              <a:lnSpc>
                <a:spcPct val="90000"/>
              </a:lnSpc>
              <a:spcBef>
                <a:spcPts val="7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4pPr>
            <a:lvl5pPr indent="-381000" lvl="4" marL="2286000" marR="0" rtl="0" algn="l">
              <a:lnSpc>
                <a:spcPct val="90000"/>
              </a:lnSpc>
              <a:spcBef>
                <a:spcPts val="700"/>
              </a:spcBef>
              <a:spcAft>
                <a:spcPts val="0"/>
              </a:spcAft>
              <a:buClr>
                <a:schemeClr val="lt1"/>
              </a:buClr>
              <a:buSzPts val="2400"/>
              <a:buFont typeface="Arial"/>
              <a:buChar char="•"/>
              <a:defRPr b="0" i="0" sz="2400" u="none" cap="none" strike="noStrike">
                <a:solidFill>
                  <a:schemeClr val="lt1"/>
                </a:solidFill>
                <a:latin typeface="Calibri"/>
                <a:ea typeface="Calibri"/>
                <a:cs typeface="Calibri"/>
                <a:sym typeface="Calibri"/>
              </a:defRPr>
            </a:lvl5pPr>
            <a:lvl6pPr indent="-381000" lvl="5" marL="27432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
        <p:nvSpPr>
          <p:cNvPr id="86" name="Google Shape;86;g11ec37a9005_0_44"/>
          <p:cNvSpPr txBox="1"/>
          <p:nvPr>
            <p:ph idx="2" type="body"/>
          </p:nvPr>
        </p:nvSpPr>
        <p:spPr>
          <a:xfrm>
            <a:off x="1219200" y="3291840"/>
            <a:ext cx="7924800" cy="889200"/>
          </a:xfrm>
          <a:prstGeom prst="rect">
            <a:avLst/>
          </a:prstGeom>
          <a:noFill/>
          <a:ln>
            <a:noFill/>
          </a:ln>
        </p:spPr>
        <p:txBody>
          <a:bodyPr anchorCtr="0" anchor="t" bIns="0" lIns="0" spcFirstLastPara="1" rIns="0" wrap="square" tIns="0">
            <a:normAutofit/>
          </a:bodyPr>
          <a:lstStyle>
            <a:lvl1pPr indent="-228600" lvl="0" marL="457200" marR="0" rtl="0" algn="l">
              <a:lnSpc>
                <a:spcPct val="130000"/>
              </a:lnSpc>
              <a:spcBef>
                <a:spcPts val="0"/>
              </a:spcBef>
              <a:spcAft>
                <a:spcPts val="0"/>
              </a:spcAft>
              <a:buClr>
                <a:schemeClr val="accent2"/>
              </a:buClr>
              <a:buSzPts val="2700"/>
              <a:buFont typeface="Arial"/>
              <a:buNone/>
              <a:defRPr b="0" i="0" sz="2700" u="none" cap="none" strike="noStrike">
                <a:solidFill>
                  <a:schemeClr val="accent2"/>
                </a:solidFill>
                <a:latin typeface="Calibri"/>
                <a:ea typeface="Calibri"/>
                <a:cs typeface="Calibri"/>
                <a:sym typeface="Calibri"/>
              </a:defRPr>
            </a:lvl1pPr>
            <a:lvl2pPr indent="-431800" lvl="1" marL="914400" marR="0" rtl="0" algn="l">
              <a:lnSpc>
                <a:spcPct val="90000"/>
              </a:lnSpc>
              <a:spcBef>
                <a:spcPts val="7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2pPr>
            <a:lvl3pPr indent="-400050" lvl="2" marL="1371600" marR="0" rtl="0" algn="l">
              <a:lnSpc>
                <a:spcPct val="90000"/>
              </a:lnSpc>
              <a:spcBef>
                <a:spcPts val="70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3pPr>
            <a:lvl4pPr indent="-381000" lvl="3" marL="18288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4pPr>
            <a:lvl5pPr indent="-381000" lvl="4" marL="22860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5pPr>
            <a:lvl6pPr indent="-381000" lvl="5" marL="27432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6pPr>
            <a:lvl7pPr indent="-381000" lvl="6" marL="32004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7pPr>
            <a:lvl8pPr indent="-381000" lvl="7" marL="36576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8pPr>
            <a:lvl9pPr indent="-381000" lvl="8" marL="4114800" marR="0" rtl="0" algn="l">
              <a:lnSpc>
                <a:spcPct val="90000"/>
              </a:lnSpc>
              <a:spcBef>
                <a:spcPts val="7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1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1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1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1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1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1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2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2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2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21"/>
          <p:cNvSpPr/>
          <p:nvPr>
            <p:ph idx="2" type="pic"/>
          </p:nvPr>
        </p:nvSpPr>
        <p:spPr>
          <a:xfrm>
            <a:off x="5183188" y="987425"/>
            <a:ext cx="6172200" cy="4873625"/>
          </a:xfrm>
          <a:prstGeom prst="rect">
            <a:avLst/>
          </a:prstGeom>
          <a:noFill/>
          <a:ln>
            <a:noFill/>
          </a:ln>
        </p:spPr>
      </p:sp>
      <p:sp>
        <p:nvSpPr>
          <p:cNvPr id="68" name="Google Shape;68;p2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g11ec37a9005_0_6"/>
          <p:cNvSpPr txBox="1"/>
          <p:nvPr>
            <p:ph idx="1" type="body"/>
          </p:nvPr>
        </p:nvSpPr>
        <p:spPr>
          <a:xfrm>
            <a:off x="1219200" y="1274475"/>
            <a:ext cx="9786000" cy="967500"/>
          </a:xfrm>
          <a:prstGeom prst="rect">
            <a:avLst/>
          </a:prstGeom>
          <a:noFill/>
          <a:ln>
            <a:noFill/>
          </a:ln>
        </p:spPr>
        <p:txBody>
          <a:bodyPr anchorCtr="0" anchor="t" bIns="0" lIns="0" spcFirstLastPara="1" rIns="0" wrap="square" tIns="0">
            <a:normAutofit/>
          </a:bodyPr>
          <a:lstStyle/>
          <a:p>
            <a:pPr indent="0" lvl="0" marL="0" rtl="0" algn="l">
              <a:lnSpc>
                <a:spcPct val="110000"/>
              </a:lnSpc>
              <a:spcBef>
                <a:spcPts val="0"/>
              </a:spcBef>
              <a:spcAft>
                <a:spcPts val="0"/>
              </a:spcAft>
              <a:buClr>
                <a:schemeClr val="lt1"/>
              </a:buClr>
              <a:buSzPts val="5300"/>
              <a:buNone/>
            </a:pPr>
            <a:r>
              <a:rPr lang="en-US" sz="5500"/>
              <a:t>WorksOS Volume Calculations</a:t>
            </a:r>
            <a:endParaRPr sz="4300"/>
          </a:p>
        </p:txBody>
      </p:sp>
      <p:sp>
        <p:nvSpPr>
          <p:cNvPr id="92" name="Google Shape;92;g11ec37a9005_0_6"/>
          <p:cNvSpPr txBox="1"/>
          <p:nvPr>
            <p:ph idx="2" type="body"/>
          </p:nvPr>
        </p:nvSpPr>
        <p:spPr>
          <a:xfrm>
            <a:off x="1219200" y="2861040"/>
            <a:ext cx="7924800" cy="889200"/>
          </a:xfrm>
          <a:prstGeom prst="rect">
            <a:avLst/>
          </a:prstGeom>
          <a:noFill/>
          <a:ln>
            <a:noFill/>
          </a:ln>
        </p:spPr>
        <p:txBody>
          <a:bodyPr anchorCtr="0" anchor="t" bIns="0" lIns="0" spcFirstLastPara="1" rIns="0" wrap="square" tIns="0">
            <a:noAutofit/>
          </a:bodyPr>
          <a:lstStyle/>
          <a:p>
            <a:pPr indent="0" lvl="0" marL="0" rtl="0" algn="l">
              <a:lnSpc>
                <a:spcPct val="110000"/>
              </a:lnSpc>
              <a:spcBef>
                <a:spcPts val="0"/>
              </a:spcBef>
              <a:spcAft>
                <a:spcPts val="0"/>
              </a:spcAft>
              <a:buClr>
                <a:schemeClr val="accent2"/>
              </a:buClr>
              <a:buSzPts val="2700"/>
              <a:buNone/>
            </a:pPr>
            <a:r>
              <a:rPr lang="en-US" sz="3000">
                <a:solidFill>
                  <a:srgbClr val="F1C232"/>
                </a:solidFill>
              </a:rPr>
              <a:t>Trimble </a:t>
            </a:r>
            <a:r>
              <a:rPr lang="en-US" sz="3000">
                <a:solidFill>
                  <a:srgbClr val="F1C232"/>
                </a:solidFill>
              </a:rPr>
              <a:t>Civil Construction</a:t>
            </a:r>
            <a:endParaRPr sz="3000">
              <a:solidFill>
                <a:srgbClr val="F1C232"/>
              </a:solidFill>
            </a:endParaRPr>
          </a:p>
          <a:p>
            <a:pPr indent="0" lvl="0" marL="0" rtl="0" algn="l">
              <a:lnSpc>
                <a:spcPct val="110000"/>
              </a:lnSpc>
              <a:spcBef>
                <a:spcPts val="0"/>
              </a:spcBef>
              <a:spcAft>
                <a:spcPts val="0"/>
              </a:spcAft>
              <a:buClr>
                <a:schemeClr val="accent2"/>
              </a:buClr>
              <a:buSzPts val="2700"/>
              <a:buNone/>
            </a:pPr>
            <a:r>
              <a:rPr lang="en-US" sz="3000">
                <a:solidFill>
                  <a:srgbClr val="F1C232"/>
                </a:solidFill>
              </a:rPr>
              <a:t>March 2022</a:t>
            </a:r>
            <a:endParaRPr sz="3000">
              <a:solidFill>
                <a:srgbClr val="F1C23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9"/>
          <p:cNvSpPr txBox="1"/>
          <p:nvPr>
            <p:ph idx="1" type="body"/>
          </p:nvPr>
        </p:nvSpPr>
        <p:spPr>
          <a:xfrm>
            <a:off x="771513" y="182880"/>
            <a:ext cx="10668000" cy="5841659"/>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
        <p:nvSpPr>
          <p:cNvPr id="349" name="Google Shape;349;p9"/>
          <p:cNvSpPr/>
          <p:nvPr/>
        </p:nvSpPr>
        <p:spPr>
          <a:xfrm>
            <a:off x="635725" y="513419"/>
            <a:ext cx="4545900" cy="56322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The mapping mode dictates how cells are updated as a swath (from a bucket pass) and rendered into the database. In Latest Pass mode, every cell covered by the swath is updated. In Minimum Elevation mode, a cell is updated if there was no existing value or the new value has a lower elevation. This means Lowest Pass is essentially only recorded for Trimble Earthworks 1.8 TAG Files and to ignore higher passes on the same cell.</a:t>
            </a:r>
            <a:endParaRPr sz="1800">
              <a:solidFill>
                <a:schemeClr val="dk1"/>
              </a:solidFill>
              <a:latin typeface="Calibri"/>
              <a:ea typeface="Calibri"/>
              <a:cs typeface="Calibri"/>
              <a:sym typeface="Calibri"/>
            </a:endParaRPr>
          </a:p>
          <a:p>
            <a:pPr indent="-285750" lvl="0" marL="285750" marR="0" rtl="0" algn="l">
              <a:spcBef>
                <a:spcPts val="100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Production data (tag files) in 1.8 provide sufficient information for WorksOS to process the mapping mode (minimum elevation vs latest pass) correctly and support for the specific ‘minimum elevation’ tag in VisionLink has been completed.</a:t>
            </a:r>
            <a:endParaRPr sz="1800">
              <a:solidFill>
                <a:schemeClr val="dk1"/>
              </a:solidFill>
              <a:latin typeface="Calibri"/>
              <a:ea typeface="Calibri"/>
              <a:cs typeface="Calibri"/>
              <a:sym typeface="Calibri"/>
            </a:endParaRPr>
          </a:p>
        </p:txBody>
      </p:sp>
      <p:pic>
        <p:nvPicPr>
          <p:cNvPr descr="https://lh4.googleusercontent.com/Bj-22kX_z7n-bEt9ffSItQGRRLP3dqMF9lzRrYtMpRNmZ0mHmnaCD8IY59VOqZb-PVAfSX14P1KftAkeU6eng2oidGPsb-NQ0gHaKqf9ARlI_MlxmaGoDH8sx6eJYXsdGQS1CEqZ" id="350" name="Google Shape;350;p9"/>
          <p:cNvPicPr preferRelativeResize="0"/>
          <p:nvPr/>
        </p:nvPicPr>
        <p:blipFill rotWithShape="1">
          <a:blip r:embed="rId3">
            <a:alphaModFix/>
          </a:blip>
          <a:srcRect b="0" l="0" r="0" t="0"/>
          <a:stretch/>
        </p:blipFill>
        <p:spPr>
          <a:xfrm>
            <a:off x="5317388" y="619711"/>
            <a:ext cx="5734050" cy="5267326"/>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10"/>
          <p:cNvSpPr/>
          <p:nvPr/>
        </p:nvSpPr>
        <p:spPr>
          <a:xfrm>
            <a:off x="8185284" y="4828602"/>
            <a:ext cx="2704329" cy="624619"/>
          </a:xfrm>
          <a:prstGeom prst="rect">
            <a:avLst/>
          </a:prstGeom>
          <a:solidFill>
            <a:srgbClr val="EDEDED"/>
          </a:solidFill>
          <a:ln cap="flat" cmpd="sng" w="12700">
            <a:solidFill>
              <a:srgbClr val="42719B"/>
            </a:solidFill>
            <a:prstDash val="solid"/>
            <a:miter lim="800000"/>
            <a:headEnd len="sm" w="sm" type="none"/>
            <a:tailEnd len="sm" w="sm" type="none"/>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867">
              <a:solidFill>
                <a:srgbClr val="FFFFFF"/>
              </a:solidFill>
              <a:latin typeface="Arial"/>
              <a:ea typeface="Arial"/>
              <a:cs typeface="Arial"/>
              <a:sym typeface="Arial"/>
            </a:endParaRPr>
          </a:p>
        </p:txBody>
      </p:sp>
      <p:cxnSp>
        <p:nvCxnSpPr>
          <p:cNvPr id="356" name="Google Shape;356;p10"/>
          <p:cNvCxnSpPr/>
          <p:nvPr/>
        </p:nvCxnSpPr>
        <p:spPr>
          <a:xfrm>
            <a:off x="8204724" y="5453221"/>
            <a:ext cx="1830567" cy="1325"/>
          </a:xfrm>
          <a:prstGeom prst="straightConnector1">
            <a:avLst/>
          </a:prstGeom>
          <a:noFill/>
          <a:ln cap="flat" cmpd="sng" w="19050">
            <a:solidFill>
              <a:schemeClr val="accent3"/>
            </a:solidFill>
            <a:prstDash val="solid"/>
            <a:miter lim="800000"/>
            <a:headEnd len="sm" w="sm" type="none"/>
            <a:tailEnd len="sm" w="sm" type="none"/>
          </a:ln>
        </p:spPr>
      </p:cxnSp>
      <p:sp>
        <p:nvSpPr>
          <p:cNvPr id="357" name="Google Shape;357;p10"/>
          <p:cNvSpPr txBox="1"/>
          <p:nvPr/>
        </p:nvSpPr>
        <p:spPr>
          <a:xfrm>
            <a:off x="8079046" y="4492004"/>
            <a:ext cx="3183030" cy="379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70C0"/>
                </a:solidFill>
                <a:latin typeface="Calibri"/>
                <a:ea typeface="Calibri"/>
                <a:cs typeface="Calibri"/>
                <a:sym typeface="Calibri"/>
              </a:rPr>
              <a:t>Machine First Pass </a:t>
            </a:r>
            <a:r>
              <a:rPr lang="en-US" sz="1400">
                <a:solidFill>
                  <a:schemeClr val="dk1"/>
                </a:solidFill>
                <a:latin typeface="Calibri"/>
                <a:ea typeface="Calibri"/>
                <a:cs typeface="Calibri"/>
                <a:sym typeface="Calibri"/>
              </a:rPr>
              <a:t>(for Project)</a:t>
            </a:r>
            <a:endParaRPr sz="1400">
              <a:solidFill>
                <a:schemeClr val="dk1"/>
              </a:solidFill>
              <a:latin typeface="Calibri"/>
              <a:ea typeface="Calibri"/>
              <a:cs typeface="Calibri"/>
              <a:sym typeface="Calibri"/>
            </a:endParaRPr>
          </a:p>
        </p:txBody>
      </p:sp>
      <p:cxnSp>
        <p:nvCxnSpPr>
          <p:cNvPr id="358" name="Google Shape;358;p10"/>
          <p:cNvCxnSpPr/>
          <p:nvPr/>
        </p:nvCxnSpPr>
        <p:spPr>
          <a:xfrm flipH="1" rot="10800000">
            <a:off x="8185286" y="4828602"/>
            <a:ext cx="2704327" cy="1"/>
          </a:xfrm>
          <a:prstGeom prst="straightConnector1">
            <a:avLst/>
          </a:prstGeom>
          <a:noFill/>
          <a:ln cap="flat" cmpd="sng" w="25400">
            <a:solidFill>
              <a:schemeClr val="accent5"/>
            </a:solidFill>
            <a:prstDash val="solid"/>
            <a:miter lim="800000"/>
            <a:headEnd len="sm" w="sm" type="none"/>
            <a:tailEnd len="sm" w="sm" type="none"/>
          </a:ln>
        </p:spPr>
      </p:cxnSp>
      <p:sp>
        <p:nvSpPr>
          <p:cNvPr id="359" name="Google Shape;359;p10"/>
          <p:cNvSpPr/>
          <p:nvPr/>
        </p:nvSpPr>
        <p:spPr>
          <a:xfrm>
            <a:off x="7926002" y="4144635"/>
            <a:ext cx="3686700" cy="1935601"/>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0" name="Google Shape;360;p10"/>
          <p:cNvSpPr txBox="1"/>
          <p:nvPr/>
        </p:nvSpPr>
        <p:spPr>
          <a:xfrm>
            <a:off x="8565162" y="4953852"/>
            <a:ext cx="2109642" cy="379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Volume Completed</a:t>
            </a:r>
            <a:endParaRPr sz="1800">
              <a:solidFill>
                <a:schemeClr val="dk1"/>
              </a:solidFill>
              <a:latin typeface="Calibri"/>
              <a:ea typeface="Calibri"/>
              <a:cs typeface="Calibri"/>
              <a:sym typeface="Calibri"/>
            </a:endParaRPr>
          </a:p>
        </p:txBody>
      </p:sp>
      <p:sp>
        <p:nvSpPr>
          <p:cNvPr id="361" name="Google Shape;361;p10"/>
          <p:cNvSpPr txBox="1"/>
          <p:nvPr/>
        </p:nvSpPr>
        <p:spPr>
          <a:xfrm>
            <a:off x="8125096" y="4169165"/>
            <a:ext cx="3744316" cy="379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67">
                <a:solidFill>
                  <a:srgbClr val="000000"/>
                </a:solidFill>
                <a:latin typeface="Calibri"/>
                <a:ea typeface="Calibri"/>
                <a:cs typeface="Calibri"/>
                <a:sym typeface="Calibri"/>
              </a:rPr>
              <a:t>Work Completed </a:t>
            </a:r>
            <a:r>
              <a:rPr lang="en-US" sz="1400">
                <a:solidFill>
                  <a:srgbClr val="000000"/>
                </a:solidFill>
                <a:latin typeface="Calibri"/>
                <a:ea typeface="Calibri"/>
                <a:cs typeface="Calibri"/>
                <a:sym typeface="Calibri"/>
              </a:rPr>
              <a:t>(for Project Extents)</a:t>
            </a:r>
            <a:r>
              <a:rPr lang="en-US" sz="1867">
                <a:solidFill>
                  <a:srgbClr val="000000"/>
                </a:solidFill>
                <a:latin typeface="Calibri"/>
                <a:ea typeface="Calibri"/>
                <a:cs typeface="Calibri"/>
                <a:sym typeface="Calibri"/>
              </a:rPr>
              <a:t> </a:t>
            </a:r>
            <a:endParaRPr sz="1867">
              <a:solidFill>
                <a:srgbClr val="000000"/>
              </a:solidFill>
              <a:latin typeface="Calibri"/>
              <a:ea typeface="Calibri"/>
              <a:cs typeface="Calibri"/>
              <a:sym typeface="Calibri"/>
            </a:endParaRPr>
          </a:p>
        </p:txBody>
      </p:sp>
      <p:sp>
        <p:nvSpPr>
          <p:cNvPr id="362" name="Google Shape;362;p10"/>
          <p:cNvSpPr txBox="1"/>
          <p:nvPr/>
        </p:nvSpPr>
        <p:spPr>
          <a:xfrm>
            <a:off x="8087087" y="5446929"/>
            <a:ext cx="3586563"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C00000"/>
                </a:solidFill>
                <a:latin typeface="Calibri"/>
                <a:ea typeface="Calibri"/>
                <a:cs typeface="Calibri"/>
                <a:sym typeface="Calibri"/>
              </a:rPr>
              <a:t>Minimum Elevation (Lowest) Pass </a:t>
            </a:r>
            <a:endParaRPr sz="1600">
              <a:solidFill>
                <a:srgbClr val="C00000"/>
              </a:solidFill>
              <a:latin typeface="Calibri"/>
              <a:ea typeface="Calibri"/>
              <a:cs typeface="Calibri"/>
              <a:sym typeface="Calibri"/>
            </a:endParaRPr>
          </a:p>
        </p:txBody>
      </p:sp>
      <p:cxnSp>
        <p:nvCxnSpPr>
          <p:cNvPr id="363" name="Google Shape;363;p10"/>
          <p:cNvCxnSpPr/>
          <p:nvPr/>
        </p:nvCxnSpPr>
        <p:spPr>
          <a:xfrm>
            <a:off x="8181655" y="5445855"/>
            <a:ext cx="2704327" cy="21459"/>
          </a:xfrm>
          <a:prstGeom prst="straightConnector1">
            <a:avLst/>
          </a:prstGeom>
          <a:noFill/>
          <a:ln cap="flat" cmpd="sng" w="19050">
            <a:solidFill>
              <a:srgbClr val="C00000"/>
            </a:solidFill>
            <a:prstDash val="solid"/>
            <a:miter lim="800000"/>
            <a:headEnd len="sm" w="sm" type="none"/>
            <a:tailEnd len="sm" w="sm" type="none"/>
          </a:ln>
        </p:spPr>
      </p:cxnSp>
      <p:sp>
        <p:nvSpPr>
          <p:cNvPr id="364" name="Google Shape;364;p10"/>
          <p:cNvSpPr/>
          <p:nvPr/>
        </p:nvSpPr>
        <p:spPr>
          <a:xfrm>
            <a:off x="607466" y="4137071"/>
            <a:ext cx="7219556" cy="92333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Calculating a Volume for Project Extents using Minimum Elevation Pass data will calculate ‘From’ the First (not Lowest) Machine in the Project ‘To’ the Minimum Elevation (Lowest) Pass.</a:t>
            </a:r>
            <a:endParaRPr sz="1800">
              <a:solidFill>
                <a:schemeClr val="dk1"/>
              </a:solidFill>
              <a:latin typeface="Calibri"/>
              <a:ea typeface="Calibri"/>
              <a:cs typeface="Calibri"/>
              <a:sym typeface="Calibri"/>
            </a:endParaRPr>
          </a:p>
        </p:txBody>
      </p:sp>
      <p:sp>
        <p:nvSpPr>
          <p:cNvPr id="365" name="Google Shape;365;p10"/>
          <p:cNvSpPr txBox="1"/>
          <p:nvPr/>
        </p:nvSpPr>
        <p:spPr>
          <a:xfrm>
            <a:off x="8114992" y="5223548"/>
            <a:ext cx="2300460" cy="2462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 Initial Machine Lowest Pass (for Project)</a:t>
            </a:r>
            <a:endParaRPr sz="1000">
              <a:solidFill>
                <a:schemeClr val="dk1"/>
              </a:solidFill>
              <a:latin typeface="Calibri"/>
              <a:ea typeface="Calibri"/>
              <a:cs typeface="Calibri"/>
              <a:sym typeface="Calibri"/>
            </a:endParaRPr>
          </a:p>
        </p:txBody>
      </p:sp>
      <p:cxnSp>
        <p:nvCxnSpPr>
          <p:cNvPr id="366" name="Google Shape;366;p10"/>
          <p:cNvCxnSpPr/>
          <p:nvPr/>
        </p:nvCxnSpPr>
        <p:spPr>
          <a:xfrm flipH="1" rot="10800000">
            <a:off x="8172815" y="5261875"/>
            <a:ext cx="1744349" cy="7383"/>
          </a:xfrm>
          <a:prstGeom prst="straightConnector1">
            <a:avLst/>
          </a:prstGeom>
          <a:noFill/>
          <a:ln cap="flat" cmpd="sng" w="19050">
            <a:solidFill>
              <a:schemeClr val="dk1"/>
            </a:solidFill>
            <a:prstDash val="solid"/>
            <a:miter lim="800000"/>
            <a:headEnd len="sm" w="sm" type="none"/>
            <a:tailEnd len="sm" w="sm" type="none"/>
          </a:ln>
        </p:spPr>
      </p:cxnSp>
      <p:sp>
        <p:nvSpPr>
          <p:cNvPr id="367" name="Google Shape;367;p10"/>
          <p:cNvSpPr/>
          <p:nvPr/>
        </p:nvSpPr>
        <p:spPr>
          <a:xfrm>
            <a:off x="607475" y="318350"/>
            <a:ext cx="11005200" cy="370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Note:</a:t>
            </a:r>
            <a:r>
              <a:rPr lang="en-US" sz="1800">
                <a:solidFill>
                  <a:schemeClr val="dk1"/>
                </a:solidFill>
                <a:latin typeface="Calibri"/>
                <a:ea typeface="Calibri"/>
                <a:cs typeface="Calibri"/>
                <a:sym typeface="Calibri"/>
              </a:rPr>
              <a:t> The logic for calculating Volumes using Minimum Elevation Passes differs from calculating Volumes using Latest Passes due to the nature of a Minimum Elevation looking for the most recent Lowest Pass “as-at” the stated From and and To periods entered in the Volume calculation. </a:t>
            </a:r>
            <a:endParaRPr sz="1800">
              <a:solidFill>
                <a:schemeClr val="dk1"/>
              </a:solidFill>
              <a:latin typeface="Calibri"/>
              <a:ea typeface="Calibri"/>
              <a:cs typeface="Calibri"/>
              <a:sym typeface="Calibri"/>
            </a:endParaRPr>
          </a:p>
          <a:p>
            <a:pPr indent="0" lvl="0" marL="0" marR="0" rtl="0" algn="l">
              <a:spcBef>
                <a:spcPts val="1000"/>
              </a:spcBef>
              <a:spcAft>
                <a:spcPts val="0"/>
              </a:spcAft>
              <a:buNone/>
            </a:pPr>
            <a:r>
              <a:rPr lang="en-US" sz="1800">
                <a:solidFill>
                  <a:schemeClr val="dk1"/>
                </a:solidFill>
                <a:latin typeface="Calibri"/>
                <a:ea typeface="Calibri"/>
                <a:cs typeface="Calibri"/>
                <a:sym typeface="Calibri"/>
              </a:rPr>
              <a:t>Exceptions include:</a:t>
            </a:r>
            <a:endParaRPr sz="1800">
              <a:solidFill>
                <a:schemeClr val="dk1"/>
              </a:solidFill>
              <a:latin typeface="Calibri"/>
              <a:ea typeface="Calibri"/>
              <a:cs typeface="Calibri"/>
              <a:sym typeface="Calibri"/>
            </a:endParaRPr>
          </a:p>
          <a:p>
            <a:pPr indent="-342900" lvl="0" marL="457200" marR="0" rtl="0" algn="l">
              <a:spcBef>
                <a:spcPts val="100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Minimum Elevations will look back to the time prior to the “From” period to determine the last known pass, this may be a Surveyed Surface or a cell pass. If it's a cell pass and in min elevation mapping mode it will continue to look back until the lowest pass is found.</a:t>
            </a:r>
            <a:endParaRPr/>
          </a:p>
          <a:p>
            <a:pPr indent="-342900" lvl="0" marL="457200" marR="0" rtl="0" algn="l">
              <a:spcBef>
                <a:spcPts val="100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The look back through min elevation passes will stop once a Latest Pass found. In that case it will use the lowest pass found up until that point.</a:t>
            </a:r>
            <a:endParaRPr/>
          </a:p>
          <a:p>
            <a:pPr indent="-342900" lvl="0" marL="457200" marR="0" rtl="0" algn="l">
              <a:spcBef>
                <a:spcPts val="1000"/>
              </a:spcBef>
              <a:spcAft>
                <a:spcPts val="0"/>
              </a:spcAft>
              <a:buClr>
                <a:schemeClr val="dk1"/>
              </a:buClr>
              <a:buSzPts val="1800"/>
              <a:buFont typeface="Calibri"/>
              <a:buAutoNum type="arabicPeriod"/>
            </a:pPr>
            <a:r>
              <a:rPr lang="en-US" sz="1800">
                <a:solidFill>
                  <a:schemeClr val="dk1"/>
                </a:solidFill>
                <a:latin typeface="Calibri"/>
                <a:ea typeface="Calibri"/>
                <a:cs typeface="Calibri"/>
                <a:sym typeface="Calibri"/>
              </a:rPr>
              <a:t>If however from the “From” period there is no prior elevation from production, or surveyed surface then the first pass looking forward is used.</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11"/>
          <p:cNvSpPr/>
          <p:nvPr/>
        </p:nvSpPr>
        <p:spPr>
          <a:xfrm>
            <a:off x="8105208" y="5246029"/>
            <a:ext cx="2691300" cy="624600"/>
          </a:xfrm>
          <a:prstGeom prst="rect">
            <a:avLst/>
          </a:prstGeom>
          <a:solidFill>
            <a:srgbClr val="EDEDED"/>
          </a:solidFill>
          <a:ln cap="flat" cmpd="sng" w="12700">
            <a:solidFill>
              <a:srgbClr val="42719B"/>
            </a:solidFill>
            <a:prstDash val="solid"/>
            <a:miter lim="800000"/>
            <a:headEnd len="sm" w="sm" type="none"/>
            <a:tailEnd len="sm" w="sm" type="none"/>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867">
              <a:solidFill>
                <a:srgbClr val="FFFFFF"/>
              </a:solidFill>
              <a:latin typeface="Arial"/>
              <a:ea typeface="Arial"/>
              <a:cs typeface="Arial"/>
              <a:sym typeface="Arial"/>
            </a:endParaRPr>
          </a:p>
        </p:txBody>
      </p:sp>
      <p:cxnSp>
        <p:nvCxnSpPr>
          <p:cNvPr id="373" name="Google Shape;373;p11"/>
          <p:cNvCxnSpPr/>
          <p:nvPr/>
        </p:nvCxnSpPr>
        <p:spPr>
          <a:xfrm>
            <a:off x="8105210" y="5870648"/>
            <a:ext cx="2704200" cy="21600"/>
          </a:xfrm>
          <a:prstGeom prst="straightConnector1">
            <a:avLst/>
          </a:prstGeom>
          <a:noFill/>
          <a:ln cap="flat" cmpd="sng" w="19050">
            <a:solidFill>
              <a:srgbClr val="C00000"/>
            </a:solidFill>
            <a:prstDash val="solid"/>
            <a:miter lim="800000"/>
            <a:headEnd len="sm" w="sm" type="none"/>
            <a:tailEnd len="sm" w="sm" type="none"/>
          </a:ln>
        </p:spPr>
      </p:cxnSp>
      <p:sp>
        <p:nvSpPr>
          <p:cNvPr id="374" name="Google Shape;374;p11"/>
          <p:cNvSpPr txBox="1"/>
          <p:nvPr/>
        </p:nvSpPr>
        <p:spPr>
          <a:xfrm>
            <a:off x="8008060" y="4900075"/>
            <a:ext cx="34893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0070C0"/>
                </a:solidFill>
                <a:latin typeface="Calibri"/>
                <a:ea typeface="Calibri"/>
                <a:cs typeface="Calibri"/>
                <a:sym typeface="Calibri"/>
              </a:rPr>
              <a:t>Minimum Elevation (Lowest) Pass Day 5</a:t>
            </a:r>
            <a:endParaRPr sz="1600">
              <a:solidFill>
                <a:srgbClr val="0070C0"/>
              </a:solidFill>
              <a:latin typeface="Calibri"/>
              <a:ea typeface="Calibri"/>
              <a:cs typeface="Calibri"/>
              <a:sym typeface="Calibri"/>
            </a:endParaRPr>
          </a:p>
        </p:txBody>
      </p:sp>
      <p:cxnSp>
        <p:nvCxnSpPr>
          <p:cNvPr id="375" name="Google Shape;375;p11"/>
          <p:cNvCxnSpPr/>
          <p:nvPr/>
        </p:nvCxnSpPr>
        <p:spPr>
          <a:xfrm>
            <a:off x="8105209" y="5246030"/>
            <a:ext cx="2704200" cy="0"/>
          </a:xfrm>
          <a:prstGeom prst="straightConnector1">
            <a:avLst/>
          </a:prstGeom>
          <a:noFill/>
          <a:ln cap="flat" cmpd="sng" w="25400">
            <a:solidFill>
              <a:schemeClr val="accent5"/>
            </a:solidFill>
            <a:prstDash val="solid"/>
            <a:miter lim="800000"/>
            <a:headEnd len="sm" w="sm" type="none"/>
            <a:tailEnd len="sm" w="sm" type="none"/>
          </a:ln>
        </p:spPr>
      </p:cxnSp>
      <p:sp>
        <p:nvSpPr>
          <p:cNvPr id="376" name="Google Shape;376;p11"/>
          <p:cNvSpPr txBox="1"/>
          <p:nvPr/>
        </p:nvSpPr>
        <p:spPr>
          <a:xfrm>
            <a:off x="8002599" y="5925582"/>
            <a:ext cx="35601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C00000"/>
                </a:solidFill>
                <a:latin typeface="Calibri"/>
                <a:ea typeface="Calibri"/>
                <a:cs typeface="Calibri"/>
                <a:sym typeface="Calibri"/>
              </a:rPr>
              <a:t>Minimum Elevation (Lowest) Pass Day 6</a:t>
            </a:r>
            <a:endParaRPr sz="1600">
              <a:solidFill>
                <a:srgbClr val="C00000"/>
              </a:solidFill>
              <a:latin typeface="Calibri"/>
              <a:ea typeface="Calibri"/>
              <a:cs typeface="Calibri"/>
              <a:sym typeface="Calibri"/>
            </a:endParaRPr>
          </a:p>
        </p:txBody>
      </p:sp>
      <p:sp>
        <p:nvSpPr>
          <p:cNvPr id="377" name="Google Shape;377;p11"/>
          <p:cNvSpPr/>
          <p:nvPr/>
        </p:nvSpPr>
        <p:spPr>
          <a:xfrm>
            <a:off x="7875928" y="4538162"/>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8" name="Google Shape;378;p11"/>
          <p:cNvSpPr txBox="1"/>
          <p:nvPr/>
        </p:nvSpPr>
        <p:spPr>
          <a:xfrm>
            <a:off x="8532985" y="5413570"/>
            <a:ext cx="2109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Volume Completed</a:t>
            </a:r>
            <a:endParaRPr sz="1800">
              <a:solidFill>
                <a:schemeClr val="dk1"/>
              </a:solidFill>
              <a:latin typeface="Calibri"/>
              <a:ea typeface="Calibri"/>
              <a:cs typeface="Calibri"/>
              <a:sym typeface="Calibri"/>
            </a:endParaRPr>
          </a:p>
        </p:txBody>
      </p:sp>
      <p:sp>
        <p:nvSpPr>
          <p:cNvPr id="379" name="Google Shape;379;p11"/>
          <p:cNvSpPr txBox="1"/>
          <p:nvPr/>
        </p:nvSpPr>
        <p:spPr>
          <a:xfrm>
            <a:off x="7976064" y="4556410"/>
            <a:ext cx="37443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67">
                <a:solidFill>
                  <a:srgbClr val="000000"/>
                </a:solidFill>
                <a:latin typeface="Calibri"/>
                <a:ea typeface="Calibri"/>
                <a:cs typeface="Calibri"/>
                <a:sym typeface="Calibri"/>
              </a:rPr>
              <a:t>Work Completed </a:t>
            </a:r>
            <a:r>
              <a:rPr lang="en-US" sz="1400">
                <a:solidFill>
                  <a:srgbClr val="000000"/>
                </a:solidFill>
                <a:latin typeface="Calibri"/>
                <a:ea typeface="Calibri"/>
                <a:cs typeface="Calibri"/>
                <a:sym typeface="Calibri"/>
              </a:rPr>
              <a:t>(for a Daily Volume)</a:t>
            </a:r>
            <a:r>
              <a:rPr lang="en-US" sz="1867">
                <a:solidFill>
                  <a:srgbClr val="000000"/>
                </a:solidFill>
                <a:latin typeface="Calibri"/>
                <a:ea typeface="Calibri"/>
                <a:cs typeface="Calibri"/>
                <a:sym typeface="Calibri"/>
              </a:rPr>
              <a:t> </a:t>
            </a:r>
            <a:endParaRPr sz="1867">
              <a:solidFill>
                <a:srgbClr val="000000"/>
              </a:solidFill>
              <a:latin typeface="Calibri"/>
              <a:ea typeface="Calibri"/>
              <a:cs typeface="Calibri"/>
              <a:sym typeface="Calibri"/>
            </a:endParaRPr>
          </a:p>
        </p:txBody>
      </p:sp>
      <p:sp>
        <p:nvSpPr>
          <p:cNvPr id="380" name="Google Shape;380;p11"/>
          <p:cNvSpPr/>
          <p:nvPr/>
        </p:nvSpPr>
        <p:spPr>
          <a:xfrm>
            <a:off x="524506" y="4538162"/>
            <a:ext cx="7219500" cy="17544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Calculating a Volume for a single day ie just Day 6 to Day 6 of Project using Minimum Elevation Pass data will calculate ‘From’ the prior Minimum Elevation (Lowest) Pass which is Day 5 in this case ‘To’ the Minimum Elevation (Lowest) Pass for Day 6.</a:t>
            </a:r>
            <a:endParaRPr sz="18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Note this is the look back logic going back to the previous period before Day 6 to determine the ‘From’ Minimum Elevation pass.</a:t>
            </a:r>
            <a:endParaRPr sz="1800">
              <a:solidFill>
                <a:schemeClr val="dk1"/>
              </a:solidFill>
              <a:latin typeface="Calibri"/>
              <a:ea typeface="Calibri"/>
              <a:cs typeface="Calibri"/>
              <a:sym typeface="Calibri"/>
            </a:endParaRPr>
          </a:p>
        </p:txBody>
      </p:sp>
      <p:sp>
        <p:nvSpPr>
          <p:cNvPr id="381" name="Google Shape;381;p11"/>
          <p:cNvSpPr/>
          <p:nvPr/>
        </p:nvSpPr>
        <p:spPr>
          <a:xfrm>
            <a:off x="8158820" y="1131723"/>
            <a:ext cx="2919300" cy="6174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867">
              <a:solidFill>
                <a:srgbClr val="FFFFFF"/>
              </a:solidFill>
              <a:latin typeface="Arial"/>
              <a:ea typeface="Arial"/>
              <a:cs typeface="Arial"/>
              <a:sym typeface="Arial"/>
            </a:endParaRPr>
          </a:p>
        </p:txBody>
      </p:sp>
      <p:sp>
        <p:nvSpPr>
          <p:cNvPr id="382" name="Google Shape;382;p11"/>
          <p:cNvSpPr/>
          <p:nvPr/>
        </p:nvSpPr>
        <p:spPr>
          <a:xfrm>
            <a:off x="8096499" y="3173367"/>
            <a:ext cx="2691300" cy="624600"/>
          </a:xfrm>
          <a:prstGeom prst="rect">
            <a:avLst/>
          </a:prstGeom>
          <a:solidFill>
            <a:srgbClr val="EDEDED"/>
          </a:solidFill>
          <a:ln cap="flat" cmpd="sng" w="12700">
            <a:solidFill>
              <a:srgbClr val="42719B"/>
            </a:solidFill>
            <a:prstDash val="solid"/>
            <a:miter lim="800000"/>
            <a:headEnd len="sm" w="sm" type="none"/>
            <a:tailEnd len="sm" w="sm" type="none"/>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867">
              <a:solidFill>
                <a:srgbClr val="FFFFFF"/>
              </a:solidFill>
              <a:latin typeface="Arial"/>
              <a:ea typeface="Arial"/>
              <a:cs typeface="Arial"/>
              <a:sym typeface="Arial"/>
            </a:endParaRPr>
          </a:p>
        </p:txBody>
      </p:sp>
      <p:cxnSp>
        <p:nvCxnSpPr>
          <p:cNvPr id="383" name="Google Shape;383;p11"/>
          <p:cNvCxnSpPr/>
          <p:nvPr/>
        </p:nvCxnSpPr>
        <p:spPr>
          <a:xfrm>
            <a:off x="8096501" y="3797986"/>
            <a:ext cx="2704200" cy="21600"/>
          </a:xfrm>
          <a:prstGeom prst="straightConnector1">
            <a:avLst/>
          </a:prstGeom>
          <a:noFill/>
          <a:ln cap="flat" cmpd="sng" w="19050">
            <a:solidFill>
              <a:srgbClr val="C00000"/>
            </a:solidFill>
            <a:prstDash val="solid"/>
            <a:miter lim="800000"/>
            <a:headEnd len="sm" w="sm" type="none"/>
            <a:tailEnd len="sm" w="sm" type="none"/>
          </a:ln>
        </p:spPr>
      </p:cxnSp>
      <p:sp>
        <p:nvSpPr>
          <p:cNvPr id="384" name="Google Shape;384;p11"/>
          <p:cNvSpPr txBox="1"/>
          <p:nvPr/>
        </p:nvSpPr>
        <p:spPr>
          <a:xfrm>
            <a:off x="7999351" y="2827413"/>
            <a:ext cx="34893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0070C0"/>
                </a:solidFill>
                <a:latin typeface="Calibri"/>
                <a:ea typeface="Calibri"/>
                <a:cs typeface="Calibri"/>
                <a:sym typeface="Calibri"/>
              </a:rPr>
              <a:t>Minimum Elevation (Lowest) Pass Day 6</a:t>
            </a:r>
            <a:endParaRPr sz="1600">
              <a:solidFill>
                <a:srgbClr val="0070C0"/>
              </a:solidFill>
              <a:latin typeface="Calibri"/>
              <a:ea typeface="Calibri"/>
              <a:cs typeface="Calibri"/>
              <a:sym typeface="Calibri"/>
            </a:endParaRPr>
          </a:p>
        </p:txBody>
      </p:sp>
      <p:cxnSp>
        <p:nvCxnSpPr>
          <p:cNvPr id="385" name="Google Shape;385;p11"/>
          <p:cNvCxnSpPr/>
          <p:nvPr/>
        </p:nvCxnSpPr>
        <p:spPr>
          <a:xfrm>
            <a:off x="8096500" y="3173368"/>
            <a:ext cx="2704200" cy="0"/>
          </a:xfrm>
          <a:prstGeom prst="straightConnector1">
            <a:avLst/>
          </a:prstGeom>
          <a:noFill/>
          <a:ln cap="flat" cmpd="sng" w="25400">
            <a:solidFill>
              <a:schemeClr val="accent5"/>
            </a:solidFill>
            <a:prstDash val="solid"/>
            <a:miter lim="800000"/>
            <a:headEnd len="sm" w="sm" type="none"/>
            <a:tailEnd len="sm" w="sm" type="none"/>
          </a:ln>
        </p:spPr>
      </p:cxnSp>
      <p:sp>
        <p:nvSpPr>
          <p:cNvPr id="386" name="Google Shape;386;p11"/>
          <p:cNvSpPr txBox="1"/>
          <p:nvPr/>
        </p:nvSpPr>
        <p:spPr>
          <a:xfrm>
            <a:off x="7993890" y="3825212"/>
            <a:ext cx="35601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C00000"/>
                </a:solidFill>
                <a:latin typeface="Calibri"/>
                <a:ea typeface="Calibri"/>
                <a:cs typeface="Calibri"/>
                <a:sym typeface="Calibri"/>
              </a:rPr>
              <a:t>Minimum Elevation (Lowest) Pass Day 9</a:t>
            </a:r>
            <a:endParaRPr sz="1600">
              <a:solidFill>
                <a:srgbClr val="C00000"/>
              </a:solidFill>
              <a:latin typeface="Calibri"/>
              <a:ea typeface="Calibri"/>
              <a:cs typeface="Calibri"/>
              <a:sym typeface="Calibri"/>
            </a:endParaRPr>
          </a:p>
        </p:txBody>
      </p:sp>
      <p:sp>
        <p:nvSpPr>
          <p:cNvPr id="387" name="Google Shape;387;p11"/>
          <p:cNvSpPr/>
          <p:nvPr/>
        </p:nvSpPr>
        <p:spPr>
          <a:xfrm>
            <a:off x="7867219" y="2465500"/>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8" name="Google Shape;388;p11"/>
          <p:cNvSpPr txBox="1"/>
          <p:nvPr/>
        </p:nvSpPr>
        <p:spPr>
          <a:xfrm>
            <a:off x="8524276" y="3279945"/>
            <a:ext cx="2109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Volume Completed</a:t>
            </a:r>
            <a:endParaRPr sz="1800">
              <a:solidFill>
                <a:schemeClr val="dk1"/>
              </a:solidFill>
              <a:latin typeface="Calibri"/>
              <a:ea typeface="Calibri"/>
              <a:cs typeface="Calibri"/>
              <a:sym typeface="Calibri"/>
            </a:endParaRPr>
          </a:p>
        </p:txBody>
      </p:sp>
      <p:sp>
        <p:nvSpPr>
          <p:cNvPr id="389" name="Google Shape;389;p11"/>
          <p:cNvSpPr/>
          <p:nvPr/>
        </p:nvSpPr>
        <p:spPr>
          <a:xfrm>
            <a:off x="7867219" y="416514"/>
            <a:ext cx="40299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390" name="Google Shape;390;p11"/>
          <p:cNvCxnSpPr/>
          <p:nvPr/>
        </p:nvCxnSpPr>
        <p:spPr>
          <a:xfrm>
            <a:off x="8125732" y="1116037"/>
            <a:ext cx="2949600" cy="0"/>
          </a:xfrm>
          <a:prstGeom prst="straightConnector1">
            <a:avLst/>
          </a:prstGeom>
          <a:noFill/>
          <a:ln cap="flat" cmpd="sng" w="19050">
            <a:solidFill>
              <a:srgbClr val="7030A0"/>
            </a:solidFill>
            <a:prstDash val="solid"/>
            <a:miter lim="800000"/>
            <a:headEnd len="sm" w="sm" type="none"/>
            <a:tailEnd len="sm" w="sm" type="none"/>
          </a:ln>
        </p:spPr>
      </p:cxnSp>
      <p:sp>
        <p:nvSpPr>
          <p:cNvPr id="391" name="Google Shape;391;p11"/>
          <p:cNvSpPr txBox="1"/>
          <p:nvPr/>
        </p:nvSpPr>
        <p:spPr>
          <a:xfrm>
            <a:off x="8056209" y="794446"/>
            <a:ext cx="35430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7030A0"/>
                </a:solidFill>
                <a:latin typeface="Calibri"/>
                <a:ea typeface="Calibri"/>
                <a:cs typeface="Calibri"/>
                <a:sym typeface="Calibri"/>
              </a:rPr>
              <a:t>Original Ground Surveyed Surface</a:t>
            </a:r>
            <a:endParaRPr/>
          </a:p>
        </p:txBody>
      </p:sp>
      <p:sp>
        <p:nvSpPr>
          <p:cNvPr id="392" name="Google Shape;392;p11"/>
          <p:cNvSpPr txBox="1"/>
          <p:nvPr/>
        </p:nvSpPr>
        <p:spPr>
          <a:xfrm>
            <a:off x="8692636" y="1271947"/>
            <a:ext cx="21801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Volume Completed</a:t>
            </a:r>
            <a:endParaRPr sz="1800">
              <a:solidFill>
                <a:schemeClr val="dk1"/>
              </a:solidFill>
              <a:latin typeface="Calibri"/>
              <a:ea typeface="Calibri"/>
              <a:cs typeface="Calibri"/>
              <a:sym typeface="Calibri"/>
            </a:endParaRPr>
          </a:p>
        </p:txBody>
      </p:sp>
      <p:sp>
        <p:nvSpPr>
          <p:cNvPr id="393" name="Google Shape;393;p11"/>
          <p:cNvSpPr txBox="1"/>
          <p:nvPr/>
        </p:nvSpPr>
        <p:spPr>
          <a:xfrm>
            <a:off x="7967355" y="2483748"/>
            <a:ext cx="37443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67">
                <a:solidFill>
                  <a:srgbClr val="000000"/>
                </a:solidFill>
                <a:latin typeface="Calibri"/>
                <a:ea typeface="Calibri"/>
                <a:cs typeface="Calibri"/>
                <a:sym typeface="Calibri"/>
              </a:rPr>
              <a:t>Work Completed </a:t>
            </a:r>
            <a:r>
              <a:rPr lang="en-US" sz="1400">
                <a:solidFill>
                  <a:srgbClr val="000000"/>
                </a:solidFill>
                <a:latin typeface="Calibri"/>
                <a:ea typeface="Calibri"/>
                <a:cs typeface="Calibri"/>
                <a:sym typeface="Calibri"/>
              </a:rPr>
              <a:t>(for a period of time)</a:t>
            </a:r>
            <a:r>
              <a:rPr lang="en-US" sz="1867">
                <a:solidFill>
                  <a:srgbClr val="000000"/>
                </a:solidFill>
                <a:latin typeface="Calibri"/>
                <a:ea typeface="Calibri"/>
                <a:cs typeface="Calibri"/>
                <a:sym typeface="Calibri"/>
              </a:rPr>
              <a:t> </a:t>
            </a:r>
            <a:endParaRPr sz="1867">
              <a:solidFill>
                <a:srgbClr val="000000"/>
              </a:solidFill>
              <a:latin typeface="Calibri"/>
              <a:ea typeface="Calibri"/>
              <a:cs typeface="Calibri"/>
              <a:sym typeface="Calibri"/>
            </a:endParaRPr>
          </a:p>
        </p:txBody>
      </p:sp>
      <p:cxnSp>
        <p:nvCxnSpPr>
          <p:cNvPr id="394" name="Google Shape;394;p11"/>
          <p:cNvCxnSpPr/>
          <p:nvPr/>
        </p:nvCxnSpPr>
        <p:spPr>
          <a:xfrm>
            <a:off x="8158820" y="1737457"/>
            <a:ext cx="2916300" cy="13800"/>
          </a:xfrm>
          <a:prstGeom prst="straightConnector1">
            <a:avLst/>
          </a:prstGeom>
          <a:noFill/>
          <a:ln cap="flat" cmpd="sng" w="19050">
            <a:solidFill>
              <a:srgbClr val="C00000"/>
            </a:solidFill>
            <a:prstDash val="solid"/>
            <a:miter lim="800000"/>
            <a:headEnd len="sm" w="sm" type="none"/>
            <a:tailEnd len="sm" w="sm" type="none"/>
          </a:ln>
        </p:spPr>
      </p:cxnSp>
      <p:cxnSp>
        <p:nvCxnSpPr>
          <p:cNvPr id="395" name="Google Shape;395;p11"/>
          <p:cNvCxnSpPr/>
          <p:nvPr/>
        </p:nvCxnSpPr>
        <p:spPr>
          <a:xfrm flipH="1" rot="10800000">
            <a:off x="8145346" y="1185332"/>
            <a:ext cx="1744200" cy="7500"/>
          </a:xfrm>
          <a:prstGeom prst="straightConnector1">
            <a:avLst/>
          </a:prstGeom>
          <a:noFill/>
          <a:ln cap="flat" cmpd="sng" w="19050">
            <a:solidFill>
              <a:schemeClr val="dk1"/>
            </a:solidFill>
            <a:prstDash val="solid"/>
            <a:miter lim="800000"/>
            <a:headEnd len="sm" w="sm" type="none"/>
            <a:tailEnd len="sm" w="sm" type="none"/>
          </a:ln>
        </p:spPr>
      </p:cxnSp>
      <p:sp>
        <p:nvSpPr>
          <p:cNvPr id="396" name="Google Shape;396;p11"/>
          <p:cNvSpPr txBox="1"/>
          <p:nvPr/>
        </p:nvSpPr>
        <p:spPr>
          <a:xfrm>
            <a:off x="8056209" y="1150432"/>
            <a:ext cx="18336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 Machine First Pass (for Project)</a:t>
            </a:r>
            <a:endParaRPr sz="1000">
              <a:solidFill>
                <a:schemeClr val="dk1"/>
              </a:solidFill>
              <a:latin typeface="Calibri"/>
              <a:ea typeface="Calibri"/>
              <a:cs typeface="Calibri"/>
              <a:sym typeface="Calibri"/>
            </a:endParaRPr>
          </a:p>
        </p:txBody>
      </p:sp>
      <p:sp>
        <p:nvSpPr>
          <p:cNvPr id="397" name="Google Shape;397;p11"/>
          <p:cNvSpPr txBox="1"/>
          <p:nvPr/>
        </p:nvSpPr>
        <p:spPr>
          <a:xfrm>
            <a:off x="8019608" y="1746695"/>
            <a:ext cx="35865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C00000"/>
                </a:solidFill>
                <a:latin typeface="Calibri"/>
                <a:ea typeface="Calibri"/>
                <a:cs typeface="Calibri"/>
                <a:sym typeface="Calibri"/>
              </a:rPr>
              <a:t>Minimum Elevation (Lowest) Pass </a:t>
            </a:r>
            <a:endParaRPr sz="1600">
              <a:solidFill>
                <a:srgbClr val="C00000"/>
              </a:solidFill>
              <a:latin typeface="Calibri"/>
              <a:ea typeface="Calibri"/>
              <a:cs typeface="Calibri"/>
              <a:sym typeface="Calibri"/>
            </a:endParaRPr>
          </a:p>
        </p:txBody>
      </p:sp>
      <p:sp>
        <p:nvSpPr>
          <p:cNvPr id="398" name="Google Shape;398;p11"/>
          <p:cNvSpPr/>
          <p:nvPr/>
        </p:nvSpPr>
        <p:spPr>
          <a:xfrm>
            <a:off x="515797" y="392042"/>
            <a:ext cx="7219500" cy="12003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If there is a Surveyed Surface present (dated prior to Machine Passes) Calculating a Volume using Minimum Elevation Pass data will calculate ‘From’ the Surveyed Surface ‘To’ the Minimum Elevation (Lowest) Pass.</a:t>
            </a:r>
            <a:endParaRPr sz="1800">
              <a:solidFill>
                <a:schemeClr val="dk1"/>
              </a:solidFill>
              <a:latin typeface="Calibri"/>
              <a:ea typeface="Calibri"/>
              <a:cs typeface="Calibri"/>
              <a:sym typeface="Calibri"/>
            </a:endParaRPr>
          </a:p>
        </p:txBody>
      </p:sp>
      <p:sp>
        <p:nvSpPr>
          <p:cNvPr id="399" name="Google Shape;399;p11"/>
          <p:cNvSpPr/>
          <p:nvPr/>
        </p:nvSpPr>
        <p:spPr>
          <a:xfrm>
            <a:off x="515797" y="2465500"/>
            <a:ext cx="7219500" cy="1754400"/>
          </a:xfrm>
          <a:prstGeom prst="rect">
            <a:avLst/>
          </a:prstGeom>
          <a:noFill/>
          <a:ln>
            <a:noFill/>
          </a:ln>
        </p:spPr>
        <p:txBody>
          <a:bodyPr anchorCtr="0" anchor="t" bIns="45700" lIns="91425" spcFirstLastPara="1" rIns="91425" wrap="square" tIns="45700">
            <a:spAutoFit/>
          </a:bodyPr>
          <a:lstStyle/>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Calculating a Volume for set period of time ie Day 6 to Day 9 of Project using Minimum Elevation Pass data will calculate ‘From’ Minimum Elevation (Lowest) Pass Day 6 ‘To’ the Minimum Elevation (Lowest) Pass for Day 9.</a:t>
            </a:r>
            <a:endParaRPr/>
          </a:p>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Note the ‘From’ Lowest Pass from Day 6 could come prior to it as stated in the rules.</a:t>
            </a:r>
            <a:endParaRPr sz="1800">
              <a:solidFill>
                <a:schemeClr val="dk1"/>
              </a:solidFill>
              <a:latin typeface="Calibri"/>
              <a:ea typeface="Calibri"/>
              <a:cs typeface="Calibri"/>
              <a:sym typeface="Calibri"/>
            </a:endParaRPr>
          </a:p>
        </p:txBody>
      </p:sp>
      <p:sp>
        <p:nvSpPr>
          <p:cNvPr id="400" name="Google Shape;400;p11"/>
          <p:cNvSpPr txBox="1"/>
          <p:nvPr/>
        </p:nvSpPr>
        <p:spPr>
          <a:xfrm>
            <a:off x="8056209" y="499704"/>
            <a:ext cx="3995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67">
                <a:solidFill>
                  <a:srgbClr val="000000"/>
                </a:solidFill>
                <a:latin typeface="Calibri"/>
                <a:ea typeface="Calibri"/>
                <a:cs typeface="Calibri"/>
                <a:sym typeface="Calibri"/>
              </a:rPr>
              <a:t>Work Completed </a:t>
            </a:r>
            <a:r>
              <a:rPr b="1" lang="en-US" sz="1400">
                <a:solidFill>
                  <a:srgbClr val="000000"/>
                </a:solidFill>
                <a:latin typeface="Calibri"/>
                <a:ea typeface="Calibri"/>
                <a:cs typeface="Calibri"/>
                <a:sym typeface="Calibri"/>
              </a:rPr>
              <a:t>(</a:t>
            </a:r>
            <a:r>
              <a:rPr lang="en-US" sz="1400">
                <a:solidFill>
                  <a:srgbClr val="000000"/>
                </a:solidFill>
                <a:latin typeface="Calibri"/>
                <a:ea typeface="Calibri"/>
                <a:cs typeface="Calibri"/>
                <a:sym typeface="Calibri"/>
              </a:rPr>
              <a:t>with a Surveyed Surface)</a:t>
            </a:r>
            <a:endParaRPr sz="1400">
              <a:solidFill>
                <a:srgbClr val="000000"/>
              </a:solidFill>
              <a:latin typeface="Calibri"/>
              <a:ea typeface="Calibri"/>
              <a:cs typeface="Calibri"/>
              <a:sym typeface="Calibri"/>
            </a:endParaRPr>
          </a:p>
        </p:txBody>
      </p:sp>
      <p:sp>
        <p:nvSpPr>
          <p:cNvPr id="401" name="Google Shape;401;p11"/>
          <p:cNvSpPr txBox="1"/>
          <p:nvPr/>
        </p:nvSpPr>
        <p:spPr>
          <a:xfrm>
            <a:off x="8046327" y="5291896"/>
            <a:ext cx="18336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 Machine First Pass (for Day 6)</a:t>
            </a:r>
            <a:endParaRPr sz="1000">
              <a:solidFill>
                <a:schemeClr val="dk1"/>
              </a:solidFill>
              <a:latin typeface="Calibri"/>
              <a:ea typeface="Calibri"/>
              <a:cs typeface="Calibri"/>
              <a:sym typeface="Calibri"/>
            </a:endParaRPr>
          </a:p>
        </p:txBody>
      </p:sp>
      <p:cxnSp>
        <p:nvCxnSpPr>
          <p:cNvPr id="402" name="Google Shape;402;p11"/>
          <p:cNvCxnSpPr/>
          <p:nvPr/>
        </p:nvCxnSpPr>
        <p:spPr>
          <a:xfrm flipH="1" rot="10800000">
            <a:off x="8110513" y="5329921"/>
            <a:ext cx="1642200" cy="2700"/>
          </a:xfrm>
          <a:prstGeom prst="straightConnector1">
            <a:avLst/>
          </a:prstGeom>
          <a:noFill/>
          <a:ln cap="flat" cmpd="sng" w="25400">
            <a:solidFill>
              <a:schemeClr val="dk1"/>
            </a:solidFill>
            <a:prstDash val="solid"/>
            <a:miter lim="800000"/>
            <a:headEnd len="sm" w="sm" type="none"/>
            <a:tailEnd len="sm" w="sm" type="none"/>
          </a:ln>
        </p:spPr>
      </p:cxn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g11ec37a9005_0_47"/>
          <p:cNvSpPr txBox="1"/>
          <p:nvPr>
            <p:ph idx="1" type="body"/>
          </p:nvPr>
        </p:nvSpPr>
        <p:spPr>
          <a:xfrm>
            <a:off x="1203000" y="2487551"/>
            <a:ext cx="9786000" cy="1456200"/>
          </a:xfrm>
          <a:prstGeom prst="rect">
            <a:avLst/>
          </a:prstGeom>
          <a:noFill/>
          <a:ln>
            <a:noFill/>
          </a:ln>
        </p:spPr>
        <p:txBody>
          <a:bodyPr anchorCtr="0" anchor="t" bIns="0" lIns="0" spcFirstLastPara="1" rIns="0" wrap="square" tIns="0">
            <a:normAutofit/>
          </a:bodyPr>
          <a:lstStyle/>
          <a:p>
            <a:pPr indent="0" lvl="0" marL="0" rtl="0" algn="l">
              <a:lnSpc>
                <a:spcPct val="110000"/>
              </a:lnSpc>
              <a:spcBef>
                <a:spcPts val="0"/>
              </a:spcBef>
              <a:spcAft>
                <a:spcPts val="0"/>
              </a:spcAft>
              <a:buClr>
                <a:schemeClr val="lt1"/>
              </a:buClr>
              <a:buSzPts val="5300"/>
              <a:buNone/>
            </a:pPr>
            <a:r>
              <a:rPr lang="en-US"/>
              <a:t>Thank you.</a:t>
            </a:r>
            <a:endParaRPr sz="4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
          <p:cNvSpPr txBox="1"/>
          <p:nvPr/>
        </p:nvSpPr>
        <p:spPr>
          <a:xfrm>
            <a:off x="581307" y="172881"/>
            <a:ext cx="10668000" cy="817600"/>
          </a:xfrm>
          <a:prstGeom prst="rect">
            <a:avLst/>
          </a:prstGeom>
          <a:noFill/>
          <a:ln>
            <a:noFill/>
          </a:ln>
        </p:spPr>
        <p:txBody>
          <a:bodyPr anchorCtr="0" anchor="ctr" bIns="121900" lIns="121900" spcFirstLastPara="1" rIns="121900" wrap="square" tIns="121900">
            <a:noAutofit/>
          </a:bodyPr>
          <a:lstStyle/>
          <a:p>
            <a:pPr indent="0" lvl="0" marL="152396" marR="0" rtl="0" algn="l">
              <a:lnSpc>
                <a:spcPct val="115000"/>
              </a:lnSpc>
              <a:spcBef>
                <a:spcPts val="667"/>
              </a:spcBef>
              <a:spcAft>
                <a:spcPts val="0"/>
              </a:spcAft>
              <a:buNone/>
            </a:pPr>
            <a:r>
              <a:rPr b="1" i="0" lang="en-US" sz="3200" u="none" cap="none" strike="noStrike">
                <a:solidFill>
                  <a:srgbClr val="000000"/>
                </a:solidFill>
                <a:latin typeface="Calibri"/>
                <a:ea typeface="Calibri"/>
                <a:cs typeface="Calibri"/>
                <a:sym typeface="Calibri"/>
              </a:rPr>
              <a:t>WorksOS Volumes Calculations</a:t>
            </a:r>
            <a:endParaRPr b="0" i="0" sz="1867" u="none" cap="none" strike="noStrike">
              <a:solidFill>
                <a:srgbClr val="000000"/>
              </a:solidFill>
              <a:latin typeface="Arial"/>
              <a:ea typeface="Arial"/>
              <a:cs typeface="Arial"/>
              <a:sym typeface="Arial"/>
            </a:endParaRPr>
          </a:p>
        </p:txBody>
      </p:sp>
      <p:sp>
        <p:nvSpPr>
          <p:cNvPr id="98" name="Google Shape;98;p1"/>
          <p:cNvSpPr txBox="1"/>
          <p:nvPr/>
        </p:nvSpPr>
        <p:spPr>
          <a:xfrm>
            <a:off x="742075" y="999750"/>
            <a:ext cx="11204700" cy="5511300"/>
          </a:xfrm>
          <a:prstGeom prst="rect">
            <a:avLst/>
          </a:prstGeom>
          <a:noFill/>
          <a:ln>
            <a:noFill/>
          </a:ln>
        </p:spPr>
        <p:txBody>
          <a:bodyPr anchorCtr="0" anchor="t" bIns="121900" lIns="121900" spcFirstLastPara="1" rIns="121900" wrap="square" tIns="121900">
            <a:noAutofit/>
          </a:bodyPr>
          <a:lstStyle/>
          <a:p>
            <a:pPr indent="0" lvl="0" marL="0" marR="0" rtl="0" algn="l">
              <a:spcBef>
                <a:spcPts val="0"/>
              </a:spcBef>
              <a:spcAft>
                <a:spcPts val="0"/>
              </a:spcAft>
              <a:buNone/>
            </a:pPr>
            <a:r>
              <a:rPr lang="en-US" sz="2000">
                <a:latin typeface="Calibri"/>
                <a:ea typeface="Calibri"/>
                <a:cs typeface="Calibri"/>
                <a:sym typeface="Calibri"/>
              </a:rPr>
              <a:t>Objects used in performing volume calculations:</a:t>
            </a:r>
            <a:endParaRPr sz="2000">
              <a:latin typeface="Calibri"/>
              <a:ea typeface="Calibri"/>
              <a:cs typeface="Calibri"/>
              <a:sym typeface="Calibri"/>
            </a:endParaRPr>
          </a:p>
          <a:p>
            <a:pPr indent="0" lvl="0" marL="457200" marR="0" rtl="0" algn="l">
              <a:spcBef>
                <a:spcPts val="1000"/>
              </a:spcBef>
              <a:spcAft>
                <a:spcPts val="0"/>
              </a:spcAft>
              <a:buNone/>
            </a:pPr>
            <a:r>
              <a:rPr b="1" i="0" lang="en-US" sz="2000" u="none" cap="none" strike="noStrike">
                <a:solidFill>
                  <a:srgbClr val="000000"/>
                </a:solidFill>
                <a:latin typeface="Calibri"/>
                <a:ea typeface="Calibri"/>
                <a:cs typeface="Calibri"/>
                <a:sym typeface="Calibri"/>
              </a:rPr>
              <a:t>Machine ‘As Built’ Surfaces </a:t>
            </a:r>
            <a:endParaRPr/>
          </a:p>
          <a:p>
            <a:pPr indent="-285750" lvl="0" marL="74295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Calibri"/>
                <a:ea typeface="Calibri"/>
                <a:cs typeface="Calibri"/>
                <a:sym typeface="Calibri"/>
              </a:rPr>
              <a:t>Surfaces using machine data, usually last past of prior date to last pass of current date</a:t>
            </a:r>
            <a:endParaRPr/>
          </a:p>
          <a:p>
            <a:pPr indent="0" lvl="0" marL="457200" marR="0" rtl="0" algn="l">
              <a:spcBef>
                <a:spcPts val="0"/>
              </a:spcBef>
              <a:spcAft>
                <a:spcPts val="0"/>
              </a:spcAft>
              <a:buNone/>
            </a:pPr>
            <a:r>
              <a:t/>
            </a:r>
            <a:endParaRPr b="1" i="0" sz="800" u="none" cap="none" strike="noStrike">
              <a:solidFill>
                <a:srgbClr val="000000"/>
              </a:solidFill>
              <a:latin typeface="Calibri"/>
              <a:ea typeface="Calibri"/>
              <a:cs typeface="Calibri"/>
              <a:sym typeface="Calibri"/>
            </a:endParaRPr>
          </a:p>
          <a:p>
            <a:pPr indent="0" lvl="0" marL="457200" marR="0" rtl="0" algn="l">
              <a:spcBef>
                <a:spcPts val="0"/>
              </a:spcBef>
              <a:spcAft>
                <a:spcPts val="0"/>
              </a:spcAft>
              <a:buNone/>
            </a:pPr>
            <a:r>
              <a:rPr b="1" i="0" lang="en-US" sz="2000" u="none" cap="none" strike="noStrike">
                <a:solidFill>
                  <a:srgbClr val="000000"/>
                </a:solidFill>
                <a:latin typeface="Calibri"/>
                <a:ea typeface="Calibri"/>
                <a:cs typeface="Calibri"/>
                <a:sym typeface="Calibri"/>
              </a:rPr>
              <a:t>Surveyed Surfaces </a:t>
            </a:r>
            <a:endParaRPr/>
          </a:p>
          <a:p>
            <a:pPr indent="-285750" lvl="0" marL="74295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Calibri"/>
                <a:ea typeface="Calibri"/>
                <a:cs typeface="Calibri"/>
                <a:sym typeface="Calibri"/>
              </a:rPr>
              <a:t>Surveyed Surfaces are not required for Volume Calculations, as you can always calculate volume from one machine surface to another machine surface by date filtering.</a:t>
            </a:r>
            <a:endParaRPr/>
          </a:p>
          <a:p>
            <a:pPr indent="-285750" lvl="0" marL="74295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Calibri"/>
                <a:ea typeface="Calibri"/>
                <a:cs typeface="Calibri"/>
                <a:sym typeface="Calibri"/>
              </a:rPr>
              <a:t>If Surveyed Surfaces are not imported into the project, we cannot calculate volumes where machines have not completed more than one pass.</a:t>
            </a:r>
            <a:endParaRPr/>
          </a:p>
          <a:p>
            <a:pPr indent="-285750" lvl="0" marL="74295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Calibri"/>
                <a:ea typeface="Calibri"/>
                <a:cs typeface="Calibri"/>
                <a:sym typeface="Calibri"/>
              </a:rPr>
              <a:t>A Surveyed Surface can now be imported with a date prior to any machine data and it will be the ‘Start Date’ for any ‘Project Extents’ date filters.</a:t>
            </a:r>
            <a:endParaRPr/>
          </a:p>
          <a:p>
            <a:pPr indent="-234950" lvl="0" marL="742950" marR="0" rtl="0" algn="l">
              <a:spcBef>
                <a:spcPts val="0"/>
              </a:spcBef>
              <a:spcAft>
                <a:spcPts val="0"/>
              </a:spcAft>
              <a:buClr>
                <a:srgbClr val="000000"/>
              </a:buClr>
              <a:buSzPts val="800"/>
              <a:buFont typeface="Arial"/>
              <a:buNone/>
            </a:pPr>
            <a:r>
              <a:t/>
            </a:r>
            <a:endParaRPr b="0" i="0" sz="800" u="none" cap="none" strike="noStrike">
              <a:solidFill>
                <a:srgbClr val="000000"/>
              </a:solidFill>
              <a:latin typeface="Calibri"/>
              <a:ea typeface="Calibri"/>
              <a:cs typeface="Calibri"/>
              <a:sym typeface="Calibri"/>
            </a:endParaRPr>
          </a:p>
          <a:p>
            <a:pPr indent="0" lvl="0" marL="457200" marR="0" rtl="0" algn="l">
              <a:spcBef>
                <a:spcPts val="0"/>
              </a:spcBef>
              <a:spcAft>
                <a:spcPts val="0"/>
              </a:spcAft>
              <a:buNone/>
            </a:pPr>
            <a:r>
              <a:rPr b="1" i="0" lang="en-US" sz="2000" u="none" cap="none" strike="noStrike">
                <a:solidFill>
                  <a:srgbClr val="000000"/>
                </a:solidFill>
                <a:latin typeface="Calibri"/>
                <a:ea typeface="Calibri"/>
                <a:cs typeface="Calibri"/>
                <a:sym typeface="Calibri"/>
              </a:rPr>
              <a:t>Composite Surfaces </a:t>
            </a:r>
            <a:endParaRPr/>
          </a:p>
          <a:p>
            <a:pPr indent="-285750" lvl="0" marL="74295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Calibri"/>
                <a:ea typeface="Calibri"/>
                <a:cs typeface="Calibri"/>
                <a:sym typeface="Calibri"/>
              </a:rPr>
              <a:t>Composite Surfaces are a combination of machine as built surfaces and the surveyed surface.</a:t>
            </a:r>
            <a:endParaRPr/>
          </a:p>
          <a:p>
            <a:pPr indent="-234950" lvl="0" marL="742950" marR="0" rtl="0" algn="l">
              <a:spcBef>
                <a:spcPts val="0"/>
              </a:spcBef>
              <a:spcAft>
                <a:spcPts val="0"/>
              </a:spcAft>
              <a:buClr>
                <a:srgbClr val="000000"/>
              </a:buClr>
              <a:buSzPts val="800"/>
              <a:buFont typeface="Arial"/>
              <a:buNone/>
            </a:pPr>
            <a:r>
              <a:t/>
            </a:r>
            <a:endParaRPr b="0" i="0" sz="800" u="none" cap="none" strike="noStrike">
              <a:solidFill>
                <a:srgbClr val="000000"/>
              </a:solidFill>
              <a:latin typeface="Calibri"/>
              <a:ea typeface="Calibri"/>
              <a:cs typeface="Calibri"/>
              <a:sym typeface="Calibri"/>
            </a:endParaRPr>
          </a:p>
          <a:p>
            <a:pPr indent="0" lvl="0" marL="457200" marR="0" rtl="0" algn="l">
              <a:spcBef>
                <a:spcPts val="0"/>
              </a:spcBef>
              <a:spcAft>
                <a:spcPts val="0"/>
              </a:spcAft>
              <a:buNone/>
            </a:pPr>
            <a:r>
              <a:rPr b="1" i="0" lang="en-US" sz="2000" u="none" cap="none" strike="noStrike">
                <a:solidFill>
                  <a:srgbClr val="000000"/>
                </a:solidFill>
                <a:latin typeface="Calibri"/>
                <a:ea typeface="Calibri"/>
                <a:cs typeface="Calibri"/>
                <a:sym typeface="Calibri"/>
              </a:rPr>
              <a:t>Designs </a:t>
            </a:r>
            <a:endParaRPr/>
          </a:p>
          <a:p>
            <a:pPr indent="-285750" lvl="0" marL="74295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Calibri"/>
                <a:ea typeface="Calibri"/>
                <a:cs typeface="Calibri"/>
                <a:sym typeface="Calibri"/>
              </a:rPr>
              <a:t>Designs are required for Work Remaining Volume Calculations. Without a Design, the system does not know what surface you are building to.</a:t>
            </a:r>
            <a:endParaRPr/>
          </a:p>
          <a:p>
            <a:pPr indent="-285750" lvl="0" marL="74295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Calibri"/>
                <a:ea typeface="Calibri"/>
                <a:cs typeface="Calibri"/>
                <a:sym typeface="Calibri"/>
              </a:rPr>
              <a:t>Multiple designs (</a:t>
            </a:r>
            <a:r>
              <a:rPr lang="en-US" sz="1800">
                <a:latin typeface="Calibri"/>
                <a:ea typeface="Calibri"/>
                <a:cs typeface="Calibri"/>
                <a:sym typeface="Calibri"/>
              </a:rPr>
              <a:t>Subgrade</a:t>
            </a:r>
            <a:r>
              <a:rPr b="0" i="0" lang="en-US" sz="1800" u="none" cap="none" strike="noStrike">
                <a:solidFill>
                  <a:srgbClr val="000000"/>
                </a:solidFill>
                <a:latin typeface="Calibri"/>
                <a:ea typeface="Calibri"/>
                <a:cs typeface="Calibri"/>
                <a:sym typeface="Calibri"/>
              </a:rPr>
              <a:t>, Finish Grade, Utilities, etc.) can be imported and used to filter Work Remaining</a:t>
            </a:r>
            <a:r>
              <a:rPr lang="en-US" sz="1800">
                <a:latin typeface="Calibri"/>
                <a:ea typeface="Calibri"/>
                <a:cs typeface="Calibri"/>
                <a:sym typeface="Calibri"/>
              </a:rPr>
              <a:t>.</a:t>
            </a:r>
            <a:endParaRPr/>
          </a:p>
          <a:p>
            <a:pPr indent="-285750" lvl="0" marL="742950" marR="0" rtl="0" algn="l">
              <a:spcBef>
                <a:spcPts val="0"/>
              </a:spcBef>
              <a:spcAft>
                <a:spcPts val="0"/>
              </a:spcAft>
              <a:buClr>
                <a:srgbClr val="000000"/>
              </a:buClr>
              <a:buSzPts val="1800"/>
              <a:buFont typeface="Arial"/>
              <a:buChar char="•"/>
            </a:pPr>
            <a:r>
              <a:rPr b="0" i="0" lang="en-US" sz="1800" u="none" cap="none" strike="noStrike">
                <a:solidFill>
                  <a:srgbClr val="000000"/>
                </a:solidFill>
                <a:latin typeface="Calibri"/>
                <a:ea typeface="Calibri"/>
                <a:cs typeface="Calibri"/>
                <a:sym typeface="Calibri"/>
              </a:rPr>
              <a:t>You can create offset designs in WorksOS.</a:t>
            </a:r>
            <a:endParaRPr b="0" i="0" sz="2000" u="none" cap="none" strike="noStrike">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p:nvPr/>
        </p:nvSpPr>
        <p:spPr>
          <a:xfrm>
            <a:off x="658632" y="4293925"/>
            <a:ext cx="18306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04" name="Google Shape;104;p2"/>
          <p:cNvSpPr txBox="1"/>
          <p:nvPr/>
        </p:nvSpPr>
        <p:spPr>
          <a:xfrm>
            <a:off x="581307" y="172881"/>
            <a:ext cx="10668000" cy="817600"/>
          </a:xfrm>
          <a:prstGeom prst="rect">
            <a:avLst/>
          </a:prstGeom>
          <a:noFill/>
          <a:ln>
            <a:noFill/>
          </a:ln>
        </p:spPr>
        <p:txBody>
          <a:bodyPr anchorCtr="0" anchor="ctr" bIns="121900" lIns="121900" spcFirstLastPara="1" rIns="121900" wrap="square" tIns="121900">
            <a:noAutofit/>
          </a:bodyPr>
          <a:lstStyle/>
          <a:p>
            <a:pPr indent="0" lvl="0" marL="152396" marR="0" rtl="0" algn="l">
              <a:lnSpc>
                <a:spcPct val="115000"/>
              </a:lnSpc>
              <a:spcBef>
                <a:spcPts val="667"/>
              </a:spcBef>
              <a:spcAft>
                <a:spcPts val="0"/>
              </a:spcAft>
              <a:buNone/>
            </a:pPr>
            <a:r>
              <a:rPr b="1" i="0" lang="en-US" sz="3200" u="none" cap="none" strike="noStrike">
                <a:solidFill>
                  <a:srgbClr val="000000"/>
                </a:solidFill>
                <a:latin typeface="Calibri"/>
                <a:ea typeface="Calibri"/>
                <a:cs typeface="Calibri"/>
                <a:sym typeface="Calibri"/>
              </a:rPr>
              <a:t>WorksOS Volume Filters</a:t>
            </a:r>
            <a:endParaRPr b="0" i="0" sz="1867" u="none" cap="none" strike="noStrike">
              <a:solidFill>
                <a:srgbClr val="000000"/>
              </a:solidFill>
              <a:latin typeface="Arial"/>
              <a:ea typeface="Arial"/>
              <a:cs typeface="Arial"/>
              <a:sym typeface="Arial"/>
            </a:endParaRPr>
          </a:p>
        </p:txBody>
      </p:sp>
      <p:sp>
        <p:nvSpPr>
          <p:cNvPr id="105" name="Google Shape;105;p2"/>
          <p:cNvSpPr txBox="1"/>
          <p:nvPr/>
        </p:nvSpPr>
        <p:spPr>
          <a:xfrm>
            <a:off x="767750" y="993600"/>
            <a:ext cx="10884000" cy="2092800"/>
          </a:xfrm>
          <a:prstGeom prst="rect">
            <a:avLst/>
          </a:prstGeom>
          <a:noFill/>
          <a:ln>
            <a:noFill/>
          </a:ln>
        </p:spPr>
        <p:txBody>
          <a:bodyPr anchorCtr="0" anchor="t" bIns="121900" lIns="121900" spcFirstLastPara="1" rIns="121900" wrap="square" tIns="121900">
            <a:noAutofit/>
          </a:bodyPr>
          <a:lstStyle/>
          <a:p>
            <a:pPr indent="0" lvl="0" marL="0" marR="0" rtl="0" algn="l">
              <a:spcBef>
                <a:spcPts val="0"/>
              </a:spcBef>
              <a:spcAft>
                <a:spcPts val="0"/>
              </a:spcAft>
              <a:buNone/>
            </a:pPr>
            <a:r>
              <a:rPr b="0" i="0" lang="en-US" sz="2133" u="none" cap="none" strike="noStrike">
                <a:solidFill>
                  <a:srgbClr val="000000"/>
                </a:solidFill>
                <a:latin typeface="Calibri"/>
                <a:ea typeface="Calibri"/>
                <a:cs typeface="Calibri"/>
                <a:sym typeface="Calibri"/>
              </a:rPr>
              <a:t> Filters that include Surveyed Surfaces:</a:t>
            </a:r>
            <a:endParaRPr/>
          </a:p>
          <a:p>
            <a:pPr indent="-380989" lvl="0" marL="380989" marR="0" rtl="0" algn="l">
              <a:spcBef>
                <a:spcPts val="1000"/>
              </a:spcBef>
              <a:spcAft>
                <a:spcPts val="0"/>
              </a:spcAft>
              <a:buClr>
                <a:srgbClr val="000000"/>
              </a:buClr>
              <a:buSzPts val="1867"/>
              <a:buFont typeface="Arial"/>
              <a:buChar char="•"/>
            </a:pPr>
            <a:r>
              <a:rPr b="1" i="0" lang="en-US" sz="1867" u="none" cap="none" strike="noStrike">
                <a:solidFill>
                  <a:srgbClr val="000000"/>
                </a:solidFill>
                <a:latin typeface="Calibri"/>
                <a:ea typeface="Calibri"/>
                <a:cs typeface="Calibri"/>
                <a:sym typeface="Calibri"/>
              </a:rPr>
              <a:t>Date/Time</a:t>
            </a:r>
            <a:r>
              <a:rPr b="0" i="0" lang="en-US" sz="1867" u="none" cap="none" strike="noStrike">
                <a:solidFill>
                  <a:srgbClr val="000000"/>
                </a:solidFill>
                <a:latin typeface="Calibri"/>
                <a:ea typeface="Calibri"/>
                <a:cs typeface="Calibri"/>
                <a:sym typeface="Calibri"/>
              </a:rPr>
              <a:t> - provided you select a Date/Time that includes the Survey Date of a Surveyed Surface. </a:t>
            </a:r>
            <a:endParaRPr b="0" i="0" sz="1867" u="none" cap="none" strike="noStrike">
              <a:solidFill>
                <a:srgbClr val="000000"/>
              </a:solidFill>
              <a:latin typeface="Calibri"/>
              <a:ea typeface="Calibri"/>
              <a:cs typeface="Calibri"/>
              <a:sym typeface="Calibri"/>
            </a:endParaRPr>
          </a:p>
          <a:p>
            <a:pPr indent="-380989" lvl="0" marL="380989" marR="0" rtl="0" algn="l">
              <a:spcBef>
                <a:spcPts val="0"/>
              </a:spcBef>
              <a:spcAft>
                <a:spcPts val="0"/>
              </a:spcAft>
              <a:buClr>
                <a:srgbClr val="000000"/>
              </a:buClr>
              <a:buSzPts val="1867"/>
              <a:buFont typeface="Arial"/>
              <a:buChar char="•"/>
            </a:pPr>
            <a:r>
              <a:rPr b="1" i="0" lang="en-US" sz="1867" u="none" cap="none" strike="noStrike">
                <a:solidFill>
                  <a:srgbClr val="000000"/>
                </a:solidFill>
                <a:latin typeface="Calibri"/>
                <a:ea typeface="Calibri"/>
                <a:cs typeface="Calibri"/>
                <a:sym typeface="Calibri"/>
              </a:rPr>
              <a:t>Custom Area</a:t>
            </a:r>
            <a:br>
              <a:rPr b="0" i="0" lang="en-US" sz="1867" u="none" cap="none" strike="noStrike">
                <a:solidFill>
                  <a:srgbClr val="000000"/>
                </a:solidFill>
                <a:latin typeface="Calibri"/>
                <a:ea typeface="Calibri"/>
                <a:cs typeface="Calibri"/>
                <a:sym typeface="Calibri"/>
              </a:rPr>
            </a:br>
            <a:endParaRPr b="0" i="0" sz="800" u="none" cap="none" strike="noStrike">
              <a:solidFill>
                <a:srgbClr val="000000"/>
              </a:solidFill>
              <a:latin typeface="Calibri"/>
              <a:ea typeface="Calibri"/>
              <a:cs typeface="Calibri"/>
              <a:sym typeface="Calibri"/>
            </a:endParaRPr>
          </a:p>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All other Filters exclude Surveyed Surfaces when applied, i.e.</a:t>
            </a:r>
            <a:r>
              <a:rPr lang="en-US" sz="1867">
                <a:latin typeface="Calibri"/>
                <a:ea typeface="Calibri"/>
                <a:cs typeface="Calibri"/>
                <a:sym typeface="Calibri"/>
              </a:rPr>
              <a:t>, </a:t>
            </a:r>
            <a:r>
              <a:rPr b="0" i="0" lang="en-US" sz="1867" u="none" cap="none" strike="noStrike">
                <a:solidFill>
                  <a:srgbClr val="000000"/>
                </a:solidFill>
                <a:latin typeface="Calibri"/>
                <a:ea typeface="Calibri"/>
                <a:cs typeface="Calibri"/>
                <a:sym typeface="Calibri"/>
              </a:rPr>
              <a:t>they snap to Machine data only and automatically 'filter out' Surveyed Surfaces as they all look for machine data values only. </a:t>
            </a:r>
            <a:endParaRPr b="0" i="0" sz="1867" u="none" cap="none" strike="noStrike">
              <a:solidFill>
                <a:srgbClr val="000000"/>
              </a:solidFill>
              <a:latin typeface="Calibri"/>
              <a:ea typeface="Calibri"/>
              <a:cs typeface="Calibri"/>
              <a:sym typeface="Calibri"/>
            </a:endParaRPr>
          </a:p>
        </p:txBody>
      </p:sp>
      <p:cxnSp>
        <p:nvCxnSpPr>
          <p:cNvPr id="106" name="Google Shape;106;p2"/>
          <p:cNvCxnSpPr/>
          <p:nvPr/>
        </p:nvCxnSpPr>
        <p:spPr>
          <a:xfrm>
            <a:off x="658633" y="4918544"/>
            <a:ext cx="1830600" cy="1200"/>
          </a:xfrm>
          <a:prstGeom prst="straightConnector1">
            <a:avLst/>
          </a:prstGeom>
          <a:noFill/>
          <a:ln cap="flat" cmpd="sng" w="19050">
            <a:solidFill>
              <a:srgbClr val="00B050"/>
            </a:solidFill>
            <a:prstDash val="solid"/>
            <a:miter lim="800000"/>
            <a:headEnd len="sm" w="sm" type="none"/>
            <a:tailEnd len="sm" w="sm" type="none"/>
          </a:ln>
        </p:spPr>
      </p:cxnSp>
      <p:cxnSp>
        <p:nvCxnSpPr>
          <p:cNvPr id="107" name="Google Shape;107;p2"/>
          <p:cNvCxnSpPr/>
          <p:nvPr/>
        </p:nvCxnSpPr>
        <p:spPr>
          <a:xfrm>
            <a:off x="2873514" y="4919870"/>
            <a:ext cx="824700" cy="1200"/>
          </a:xfrm>
          <a:prstGeom prst="straightConnector1">
            <a:avLst/>
          </a:prstGeom>
          <a:noFill/>
          <a:ln cap="flat" cmpd="sng" w="19050">
            <a:solidFill>
              <a:srgbClr val="00B050"/>
            </a:solidFill>
            <a:prstDash val="solid"/>
            <a:miter lim="800000"/>
            <a:headEnd len="sm" w="sm" type="none"/>
            <a:tailEnd len="sm" w="sm" type="none"/>
          </a:ln>
        </p:spPr>
      </p:cxnSp>
      <p:cxnSp>
        <p:nvCxnSpPr>
          <p:cNvPr id="108" name="Google Shape;108;p2"/>
          <p:cNvCxnSpPr/>
          <p:nvPr/>
        </p:nvCxnSpPr>
        <p:spPr>
          <a:xfrm>
            <a:off x="3950474" y="4918544"/>
            <a:ext cx="824700" cy="1200"/>
          </a:xfrm>
          <a:prstGeom prst="straightConnector1">
            <a:avLst/>
          </a:prstGeom>
          <a:noFill/>
          <a:ln cap="flat" cmpd="sng" w="19050">
            <a:solidFill>
              <a:srgbClr val="00B050"/>
            </a:solidFill>
            <a:prstDash val="solid"/>
            <a:miter lim="800000"/>
            <a:headEnd len="sm" w="sm" type="none"/>
            <a:tailEnd len="sm" w="sm" type="none"/>
          </a:ln>
        </p:spPr>
      </p:cxnSp>
      <p:sp>
        <p:nvSpPr>
          <p:cNvPr id="109" name="Google Shape;109;p2"/>
          <p:cNvSpPr/>
          <p:nvPr/>
        </p:nvSpPr>
        <p:spPr>
          <a:xfrm>
            <a:off x="2873514" y="4278023"/>
            <a:ext cx="4893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10" name="Google Shape;110;p2"/>
          <p:cNvSpPr txBox="1"/>
          <p:nvPr/>
        </p:nvSpPr>
        <p:spPr>
          <a:xfrm>
            <a:off x="1082449" y="3193562"/>
            <a:ext cx="26157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67" u="none" cap="none" strike="noStrike">
                <a:solidFill>
                  <a:srgbClr val="000000"/>
                </a:solidFill>
                <a:latin typeface="Calibri"/>
                <a:ea typeface="Calibri"/>
                <a:cs typeface="Calibri"/>
                <a:sym typeface="Calibri"/>
              </a:rPr>
              <a:t>Machine Filter Applied</a:t>
            </a:r>
            <a:endParaRPr/>
          </a:p>
        </p:txBody>
      </p:sp>
      <p:sp>
        <p:nvSpPr>
          <p:cNvPr id="111" name="Google Shape;111;p2"/>
          <p:cNvSpPr txBox="1"/>
          <p:nvPr/>
        </p:nvSpPr>
        <p:spPr>
          <a:xfrm>
            <a:off x="1082450" y="3834523"/>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Machine Last Pass</a:t>
            </a:r>
            <a:endParaRPr/>
          </a:p>
        </p:txBody>
      </p:sp>
      <p:cxnSp>
        <p:nvCxnSpPr>
          <p:cNvPr id="112" name="Google Shape;112;p2"/>
          <p:cNvCxnSpPr/>
          <p:nvPr/>
        </p:nvCxnSpPr>
        <p:spPr>
          <a:xfrm flipH="1" rot="10800000">
            <a:off x="658632" y="4262125"/>
            <a:ext cx="2704200" cy="31800"/>
          </a:xfrm>
          <a:prstGeom prst="straightConnector1">
            <a:avLst/>
          </a:prstGeom>
          <a:noFill/>
          <a:ln cap="flat" cmpd="sng" w="25400">
            <a:solidFill>
              <a:schemeClr val="accent5"/>
            </a:solidFill>
            <a:prstDash val="solid"/>
            <a:miter lim="800000"/>
            <a:headEnd len="sm" w="sm" type="none"/>
            <a:tailEnd len="sm" w="sm" type="none"/>
          </a:ln>
        </p:spPr>
      </p:cxnSp>
      <p:sp>
        <p:nvSpPr>
          <p:cNvPr id="113" name="Google Shape;113;p2"/>
          <p:cNvSpPr txBox="1"/>
          <p:nvPr/>
        </p:nvSpPr>
        <p:spPr>
          <a:xfrm>
            <a:off x="3440453" y="4508175"/>
            <a:ext cx="2909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Previous Machine Passes</a:t>
            </a:r>
            <a:endParaRPr/>
          </a:p>
        </p:txBody>
      </p:sp>
      <p:sp>
        <p:nvSpPr>
          <p:cNvPr id="114" name="Google Shape;114;p2"/>
          <p:cNvSpPr/>
          <p:nvPr/>
        </p:nvSpPr>
        <p:spPr>
          <a:xfrm>
            <a:off x="837726" y="5307053"/>
            <a:ext cx="489447" cy="624619"/>
          </a:xfrm>
          <a:prstGeom prst="rect">
            <a:avLst/>
          </a:prstGeom>
          <a:solidFill>
            <a:srgbClr val="EDEDED"/>
          </a:solidFill>
          <a:ln cap="flat" cmpd="sng" w="12700">
            <a:solidFill>
              <a:srgbClr val="42719B"/>
            </a:solidFill>
            <a:prstDash val="solid"/>
            <a:miter lim="800000"/>
            <a:headEnd len="sm" w="sm" type="none"/>
            <a:tailEnd len="sm" w="sm" type="none"/>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15" name="Google Shape;115;p2"/>
          <p:cNvSpPr txBox="1"/>
          <p:nvPr/>
        </p:nvSpPr>
        <p:spPr>
          <a:xfrm>
            <a:off x="1310640" y="5363825"/>
            <a:ext cx="30036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Volume we Calculate</a:t>
            </a:r>
            <a:endParaRPr/>
          </a:p>
        </p:txBody>
      </p:sp>
      <p:sp>
        <p:nvSpPr>
          <p:cNvPr id="116" name="Google Shape;116;p2"/>
          <p:cNvSpPr/>
          <p:nvPr/>
        </p:nvSpPr>
        <p:spPr>
          <a:xfrm>
            <a:off x="6835911" y="4304085"/>
            <a:ext cx="18501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cxnSp>
        <p:nvCxnSpPr>
          <p:cNvPr id="117" name="Google Shape;117;p2"/>
          <p:cNvCxnSpPr/>
          <p:nvPr/>
        </p:nvCxnSpPr>
        <p:spPr>
          <a:xfrm>
            <a:off x="10198874" y="4928704"/>
            <a:ext cx="824700" cy="1200"/>
          </a:xfrm>
          <a:prstGeom prst="straightConnector1">
            <a:avLst/>
          </a:prstGeom>
          <a:noFill/>
          <a:ln cap="flat" cmpd="sng" w="19050">
            <a:solidFill>
              <a:srgbClr val="00B050"/>
            </a:solidFill>
            <a:prstDash val="solid"/>
            <a:miter lim="800000"/>
            <a:headEnd len="sm" w="sm" type="none"/>
            <a:tailEnd len="sm" w="sm" type="none"/>
          </a:ln>
        </p:spPr>
      </p:cxnSp>
      <p:cxnSp>
        <p:nvCxnSpPr>
          <p:cNvPr id="118" name="Google Shape;118;p2"/>
          <p:cNvCxnSpPr/>
          <p:nvPr/>
        </p:nvCxnSpPr>
        <p:spPr>
          <a:xfrm>
            <a:off x="9062802" y="4930479"/>
            <a:ext cx="824700" cy="1200"/>
          </a:xfrm>
          <a:prstGeom prst="straightConnector1">
            <a:avLst/>
          </a:prstGeom>
          <a:noFill/>
          <a:ln cap="flat" cmpd="sng" w="19050">
            <a:solidFill>
              <a:srgbClr val="00B050"/>
            </a:solidFill>
            <a:prstDash val="solid"/>
            <a:miter lim="800000"/>
            <a:headEnd len="sm" w="sm" type="none"/>
            <a:tailEnd len="sm" w="sm" type="none"/>
          </a:ln>
        </p:spPr>
      </p:cxnSp>
      <p:cxnSp>
        <p:nvCxnSpPr>
          <p:cNvPr id="119" name="Google Shape;119;p2"/>
          <p:cNvCxnSpPr/>
          <p:nvPr/>
        </p:nvCxnSpPr>
        <p:spPr>
          <a:xfrm>
            <a:off x="6855350" y="4928704"/>
            <a:ext cx="1830600" cy="1200"/>
          </a:xfrm>
          <a:prstGeom prst="straightConnector1">
            <a:avLst/>
          </a:prstGeom>
          <a:noFill/>
          <a:ln cap="flat" cmpd="sng" w="19050">
            <a:solidFill>
              <a:srgbClr val="00B050"/>
            </a:solidFill>
            <a:prstDash val="solid"/>
            <a:miter lim="800000"/>
            <a:headEnd len="sm" w="sm" type="none"/>
            <a:tailEnd len="sm" w="sm" type="none"/>
          </a:ln>
        </p:spPr>
      </p:cxnSp>
      <p:cxnSp>
        <p:nvCxnSpPr>
          <p:cNvPr id="120" name="Google Shape;120;p2"/>
          <p:cNvCxnSpPr/>
          <p:nvPr/>
        </p:nvCxnSpPr>
        <p:spPr>
          <a:xfrm>
            <a:off x="7018794" y="5229528"/>
            <a:ext cx="4116600" cy="1200"/>
          </a:xfrm>
          <a:prstGeom prst="straightConnector1">
            <a:avLst/>
          </a:prstGeom>
          <a:noFill/>
          <a:ln cap="flat" cmpd="sng" w="19050">
            <a:solidFill>
              <a:srgbClr val="002060"/>
            </a:solidFill>
            <a:prstDash val="solid"/>
            <a:miter lim="800000"/>
            <a:headEnd len="sm" w="sm" type="none"/>
            <a:tailEnd len="sm" w="sm" type="none"/>
          </a:ln>
        </p:spPr>
      </p:cxnSp>
      <p:sp>
        <p:nvSpPr>
          <p:cNvPr id="121" name="Google Shape;121;p2"/>
          <p:cNvSpPr txBox="1"/>
          <p:nvPr/>
        </p:nvSpPr>
        <p:spPr>
          <a:xfrm>
            <a:off x="9922533" y="5315234"/>
            <a:ext cx="19239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Surveyed Surface</a:t>
            </a:r>
            <a:endParaRPr/>
          </a:p>
        </p:txBody>
      </p:sp>
      <p:sp>
        <p:nvSpPr>
          <p:cNvPr id="122" name="Google Shape;122;p2"/>
          <p:cNvSpPr/>
          <p:nvPr/>
        </p:nvSpPr>
        <p:spPr>
          <a:xfrm>
            <a:off x="8685915" y="4297025"/>
            <a:ext cx="364800" cy="9324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23" name="Google Shape;123;p2"/>
          <p:cNvSpPr/>
          <p:nvPr/>
        </p:nvSpPr>
        <p:spPr>
          <a:xfrm>
            <a:off x="9050794" y="4288183"/>
            <a:ext cx="4893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24" name="Google Shape;124;p2"/>
          <p:cNvSpPr txBox="1"/>
          <p:nvPr/>
        </p:nvSpPr>
        <p:spPr>
          <a:xfrm>
            <a:off x="7215788" y="3820169"/>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Machine Last Pass</a:t>
            </a:r>
            <a:endParaRPr/>
          </a:p>
        </p:txBody>
      </p:sp>
      <p:sp>
        <p:nvSpPr>
          <p:cNvPr id="125" name="Google Shape;125;p2"/>
          <p:cNvSpPr/>
          <p:nvPr/>
        </p:nvSpPr>
        <p:spPr>
          <a:xfrm>
            <a:off x="6253006" y="5251173"/>
            <a:ext cx="489300" cy="624600"/>
          </a:xfrm>
          <a:prstGeom prst="rect">
            <a:avLst/>
          </a:prstGeom>
          <a:solidFill>
            <a:srgbClr val="EDEDED"/>
          </a:solidFill>
          <a:ln cap="flat" cmpd="sng" w="12700">
            <a:solidFill>
              <a:srgbClr val="42719B"/>
            </a:solidFill>
            <a:prstDash val="solid"/>
            <a:miter lim="800000"/>
            <a:headEnd len="sm" w="sm" type="none"/>
            <a:tailEnd len="sm" w="sm" type="none"/>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26" name="Google Shape;126;p2"/>
          <p:cNvSpPr txBox="1"/>
          <p:nvPr/>
        </p:nvSpPr>
        <p:spPr>
          <a:xfrm>
            <a:off x="6725920" y="5384145"/>
            <a:ext cx="30036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Volume we Calculate</a:t>
            </a:r>
            <a:endParaRPr/>
          </a:p>
        </p:txBody>
      </p:sp>
      <p:cxnSp>
        <p:nvCxnSpPr>
          <p:cNvPr id="127" name="Google Shape;127;p2"/>
          <p:cNvCxnSpPr/>
          <p:nvPr/>
        </p:nvCxnSpPr>
        <p:spPr>
          <a:xfrm flipH="1" rot="10800000">
            <a:off x="6835912" y="4272285"/>
            <a:ext cx="2704200" cy="31800"/>
          </a:xfrm>
          <a:prstGeom prst="straightConnector1">
            <a:avLst/>
          </a:prstGeom>
          <a:noFill/>
          <a:ln cap="flat" cmpd="sng" w="25400">
            <a:solidFill>
              <a:schemeClr val="accent5"/>
            </a:solidFill>
            <a:prstDash val="solid"/>
            <a:miter lim="800000"/>
            <a:headEnd len="sm" w="sm" type="none"/>
            <a:tailEnd len="sm" w="sm" type="none"/>
          </a:ln>
        </p:spPr>
      </p:cxnSp>
      <p:sp>
        <p:nvSpPr>
          <p:cNvPr id="128" name="Google Shape;128;p2"/>
          <p:cNvSpPr txBox="1"/>
          <p:nvPr/>
        </p:nvSpPr>
        <p:spPr>
          <a:xfrm>
            <a:off x="9530076" y="4506849"/>
            <a:ext cx="2795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Previous Machine Passes</a:t>
            </a:r>
            <a:endParaRPr/>
          </a:p>
        </p:txBody>
      </p:sp>
      <p:sp>
        <p:nvSpPr>
          <p:cNvPr id="129" name="Google Shape;129;p2"/>
          <p:cNvSpPr txBox="1"/>
          <p:nvPr/>
        </p:nvSpPr>
        <p:spPr>
          <a:xfrm>
            <a:off x="6932713" y="3282353"/>
            <a:ext cx="26157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67" u="none" cap="none" strike="noStrike">
                <a:solidFill>
                  <a:srgbClr val="000000"/>
                </a:solidFill>
                <a:latin typeface="Calibri"/>
                <a:ea typeface="Calibri"/>
                <a:cs typeface="Calibri"/>
                <a:sym typeface="Calibri"/>
              </a:rPr>
              <a:t>Date Filter Only Applied</a:t>
            </a:r>
            <a:endParaRPr/>
          </a:p>
        </p:txBody>
      </p:sp>
      <p:cxnSp>
        <p:nvCxnSpPr>
          <p:cNvPr id="130" name="Google Shape;130;p2"/>
          <p:cNvCxnSpPr/>
          <p:nvPr/>
        </p:nvCxnSpPr>
        <p:spPr>
          <a:xfrm>
            <a:off x="1371036" y="5131029"/>
            <a:ext cx="4116600" cy="1200"/>
          </a:xfrm>
          <a:prstGeom prst="straightConnector1">
            <a:avLst/>
          </a:prstGeom>
          <a:noFill/>
          <a:ln cap="flat" cmpd="sng" w="19050">
            <a:solidFill>
              <a:srgbClr val="5F933C"/>
            </a:solidFill>
            <a:prstDash val="solid"/>
            <a:miter lim="800000"/>
            <a:headEnd len="sm" w="sm" type="none"/>
            <a:tailEnd len="sm" w="sm" type="none"/>
          </a:ln>
        </p:spPr>
      </p:cxnSp>
      <p:sp>
        <p:nvSpPr>
          <p:cNvPr id="131" name="Google Shape;131;p2"/>
          <p:cNvSpPr txBox="1"/>
          <p:nvPr/>
        </p:nvSpPr>
        <p:spPr>
          <a:xfrm>
            <a:off x="3563576" y="5216434"/>
            <a:ext cx="19239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5F933C"/>
                </a:solidFill>
                <a:latin typeface="Calibri"/>
                <a:ea typeface="Calibri"/>
                <a:cs typeface="Calibri"/>
                <a:sym typeface="Calibri"/>
              </a:rPr>
              <a:t>Surveyed Surface</a:t>
            </a:r>
            <a:endParaRPr/>
          </a:p>
        </p:txBody>
      </p:sp>
      <p:pic>
        <p:nvPicPr>
          <p:cNvPr id="132" name="Google Shape;132;p2"/>
          <p:cNvPicPr preferRelativeResize="0"/>
          <p:nvPr/>
        </p:nvPicPr>
        <p:blipFill rotWithShape="1">
          <a:blip r:embed="rId3">
            <a:alphaModFix/>
          </a:blip>
          <a:srcRect b="0" l="0" r="0" t="0"/>
          <a:stretch/>
        </p:blipFill>
        <p:spPr>
          <a:xfrm>
            <a:off x="3952492" y="2851672"/>
            <a:ext cx="1948264" cy="1735172"/>
          </a:xfrm>
          <a:prstGeom prst="rect">
            <a:avLst/>
          </a:prstGeom>
          <a:noFill/>
          <a:ln>
            <a:noFill/>
          </a:ln>
        </p:spPr>
      </p:pic>
      <p:pic>
        <p:nvPicPr>
          <p:cNvPr id="133" name="Google Shape;133;p2"/>
          <p:cNvPicPr preferRelativeResize="0"/>
          <p:nvPr/>
        </p:nvPicPr>
        <p:blipFill rotWithShape="1">
          <a:blip r:embed="rId4">
            <a:alphaModFix/>
          </a:blip>
          <a:srcRect b="0" l="0" r="0" t="0"/>
          <a:stretch/>
        </p:blipFill>
        <p:spPr>
          <a:xfrm>
            <a:off x="9827597" y="2762228"/>
            <a:ext cx="2078347" cy="185416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3"/>
          <p:cNvSpPr/>
          <p:nvPr/>
        </p:nvSpPr>
        <p:spPr>
          <a:xfrm>
            <a:off x="3343347" y="5181531"/>
            <a:ext cx="2559300" cy="9078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39" name="Google Shape;139;p3"/>
          <p:cNvSpPr/>
          <p:nvPr/>
        </p:nvSpPr>
        <p:spPr>
          <a:xfrm>
            <a:off x="1053781" y="3233990"/>
            <a:ext cx="18315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40" name="Google Shape;140;p3"/>
          <p:cNvSpPr txBox="1"/>
          <p:nvPr/>
        </p:nvSpPr>
        <p:spPr>
          <a:xfrm>
            <a:off x="505100" y="172875"/>
            <a:ext cx="10674000" cy="817500"/>
          </a:xfrm>
          <a:prstGeom prst="rect">
            <a:avLst/>
          </a:prstGeom>
          <a:noFill/>
          <a:ln>
            <a:noFill/>
          </a:ln>
        </p:spPr>
        <p:txBody>
          <a:bodyPr anchorCtr="0" anchor="ctr" bIns="121900" lIns="121900" spcFirstLastPara="1" rIns="121900" wrap="square" tIns="121900">
            <a:noAutofit/>
          </a:bodyPr>
          <a:lstStyle/>
          <a:p>
            <a:pPr indent="0" lvl="0" marL="152396" marR="0" rtl="0" algn="l">
              <a:lnSpc>
                <a:spcPct val="115000"/>
              </a:lnSpc>
              <a:spcBef>
                <a:spcPts val="667"/>
              </a:spcBef>
              <a:spcAft>
                <a:spcPts val="0"/>
              </a:spcAft>
              <a:buNone/>
            </a:pPr>
            <a:r>
              <a:rPr b="1" i="0" lang="en-US" sz="3200" u="none" cap="none" strike="noStrike">
                <a:solidFill>
                  <a:srgbClr val="000000"/>
                </a:solidFill>
                <a:latin typeface="Calibri"/>
                <a:ea typeface="Calibri"/>
                <a:cs typeface="Calibri"/>
                <a:sym typeface="Calibri"/>
              </a:rPr>
              <a:t>WorksOS Work Completed</a:t>
            </a:r>
            <a:endParaRPr b="0" i="0" sz="1867" u="none" cap="none" strike="noStrike">
              <a:solidFill>
                <a:srgbClr val="000000"/>
              </a:solidFill>
              <a:latin typeface="Arial"/>
              <a:ea typeface="Arial"/>
              <a:cs typeface="Arial"/>
              <a:sym typeface="Arial"/>
            </a:endParaRPr>
          </a:p>
        </p:txBody>
      </p:sp>
      <p:cxnSp>
        <p:nvCxnSpPr>
          <p:cNvPr id="141" name="Google Shape;141;p3"/>
          <p:cNvCxnSpPr/>
          <p:nvPr/>
        </p:nvCxnSpPr>
        <p:spPr>
          <a:xfrm>
            <a:off x="1053782" y="3858611"/>
            <a:ext cx="1831500" cy="1200"/>
          </a:xfrm>
          <a:prstGeom prst="straightConnector1">
            <a:avLst/>
          </a:prstGeom>
          <a:noFill/>
          <a:ln cap="flat" cmpd="sng" w="19050">
            <a:solidFill>
              <a:srgbClr val="C00000"/>
            </a:solidFill>
            <a:prstDash val="solid"/>
            <a:miter lim="800000"/>
            <a:headEnd len="sm" w="sm" type="none"/>
            <a:tailEnd len="sm" w="sm" type="none"/>
          </a:ln>
        </p:spPr>
      </p:cxnSp>
      <p:cxnSp>
        <p:nvCxnSpPr>
          <p:cNvPr id="142" name="Google Shape;142;p3"/>
          <p:cNvCxnSpPr/>
          <p:nvPr/>
        </p:nvCxnSpPr>
        <p:spPr>
          <a:xfrm>
            <a:off x="3269925" y="3859937"/>
            <a:ext cx="825300" cy="1200"/>
          </a:xfrm>
          <a:prstGeom prst="straightConnector1">
            <a:avLst/>
          </a:prstGeom>
          <a:noFill/>
          <a:ln cap="flat" cmpd="sng" w="19050">
            <a:solidFill>
              <a:srgbClr val="C00000"/>
            </a:solidFill>
            <a:prstDash val="solid"/>
            <a:miter lim="800000"/>
            <a:headEnd len="sm" w="sm" type="none"/>
            <a:tailEnd len="sm" w="sm" type="none"/>
          </a:ln>
        </p:spPr>
      </p:cxnSp>
      <p:sp>
        <p:nvSpPr>
          <p:cNvPr id="143" name="Google Shape;143;p3"/>
          <p:cNvSpPr/>
          <p:nvPr/>
        </p:nvSpPr>
        <p:spPr>
          <a:xfrm>
            <a:off x="3269925" y="3218088"/>
            <a:ext cx="4896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44" name="Google Shape;144;p3"/>
          <p:cNvSpPr txBox="1"/>
          <p:nvPr/>
        </p:nvSpPr>
        <p:spPr>
          <a:xfrm>
            <a:off x="1505879" y="2526122"/>
            <a:ext cx="36948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67" u="none" cap="none" strike="noStrike">
                <a:solidFill>
                  <a:srgbClr val="000000"/>
                </a:solidFill>
                <a:latin typeface="Calibri"/>
                <a:ea typeface="Calibri"/>
                <a:cs typeface="Calibri"/>
                <a:sym typeface="Calibri"/>
              </a:rPr>
              <a:t>Work Completed</a:t>
            </a:r>
            <a:endParaRPr b="1" i="0" sz="1867" u="none" cap="none" strike="noStrike">
              <a:solidFill>
                <a:srgbClr val="000000"/>
              </a:solidFill>
              <a:latin typeface="Calibri"/>
              <a:ea typeface="Calibri"/>
              <a:cs typeface="Calibri"/>
              <a:sym typeface="Calibri"/>
            </a:endParaRPr>
          </a:p>
        </p:txBody>
      </p:sp>
      <p:sp>
        <p:nvSpPr>
          <p:cNvPr id="145" name="Google Shape;145;p3"/>
          <p:cNvSpPr txBox="1"/>
          <p:nvPr/>
        </p:nvSpPr>
        <p:spPr>
          <a:xfrm>
            <a:off x="1477840" y="2861677"/>
            <a:ext cx="21927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70C0"/>
                </a:solidFill>
                <a:latin typeface="Calibri"/>
                <a:ea typeface="Calibri"/>
                <a:cs typeface="Calibri"/>
                <a:sym typeface="Calibri"/>
              </a:rPr>
              <a:t>Machine Last Pass</a:t>
            </a:r>
            <a:endParaRPr/>
          </a:p>
        </p:txBody>
      </p:sp>
      <p:cxnSp>
        <p:nvCxnSpPr>
          <p:cNvPr id="146" name="Google Shape;146;p3"/>
          <p:cNvCxnSpPr/>
          <p:nvPr/>
        </p:nvCxnSpPr>
        <p:spPr>
          <a:xfrm flipH="1" rot="10800000">
            <a:off x="1053781" y="3218091"/>
            <a:ext cx="2705700" cy="15900"/>
          </a:xfrm>
          <a:prstGeom prst="straightConnector1">
            <a:avLst/>
          </a:prstGeom>
          <a:noFill/>
          <a:ln cap="flat" cmpd="sng" w="25400">
            <a:solidFill>
              <a:schemeClr val="accent5"/>
            </a:solidFill>
            <a:prstDash val="solid"/>
            <a:miter lim="800000"/>
            <a:headEnd len="sm" w="sm" type="none"/>
            <a:tailEnd len="sm" w="sm" type="none"/>
          </a:ln>
        </p:spPr>
      </p:cxnSp>
      <p:sp>
        <p:nvSpPr>
          <p:cNvPr id="147" name="Google Shape;147;p3"/>
          <p:cNvSpPr txBox="1"/>
          <p:nvPr/>
        </p:nvSpPr>
        <p:spPr>
          <a:xfrm>
            <a:off x="1183917" y="3842709"/>
            <a:ext cx="2612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C00000"/>
                </a:solidFill>
                <a:latin typeface="Calibri"/>
                <a:ea typeface="Calibri"/>
                <a:cs typeface="Calibri"/>
                <a:sym typeface="Calibri"/>
              </a:rPr>
              <a:t>Previous Machine Pass</a:t>
            </a:r>
            <a:endParaRPr b="0" i="0" sz="1867" u="none" cap="none" strike="noStrike">
              <a:solidFill>
                <a:srgbClr val="C00000"/>
              </a:solidFill>
              <a:latin typeface="Calibri"/>
              <a:ea typeface="Calibri"/>
              <a:cs typeface="Calibri"/>
              <a:sym typeface="Calibri"/>
            </a:endParaRPr>
          </a:p>
        </p:txBody>
      </p:sp>
      <p:sp>
        <p:nvSpPr>
          <p:cNvPr id="148" name="Google Shape;148;p3"/>
          <p:cNvSpPr/>
          <p:nvPr/>
        </p:nvSpPr>
        <p:spPr>
          <a:xfrm>
            <a:off x="4974148" y="3209343"/>
            <a:ext cx="18513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cxnSp>
        <p:nvCxnSpPr>
          <p:cNvPr id="149" name="Google Shape;149;p3"/>
          <p:cNvCxnSpPr/>
          <p:nvPr/>
        </p:nvCxnSpPr>
        <p:spPr>
          <a:xfrm>
            <a:off x="4993599" y="3833964"/>
            <a:ext cx="1831500" cy="1200"/>
          </a:xfrm>
          <a:prstGeom prst="straightConnector1">
            <a:avLst/>
          </a:prstGeom>
          <a:noFill/>
          <a:ln cap="flat" cmpd="sng" w="19050">
            <a:solidFill>
              <a:schemeClr val="accent3"/>
            </a:solidFill>
            <a:prstDash val="solid"/>
            <a:miter lim="800000"/>
            <a:headEnd len="sm" w="sm" type="none"/>
            <a:tailEnd len="sm" w="sm" type="none"/>
          </a:ln>
        </p:spPr>
      </p:cxnSp>
      <p:cxnSp>
        <p:nvCxnSpPr>
          <p:cNvPr id="150" name="Google Shape;150;p3"/>
          <p:cNvCxnSpPr/>
          <p:nvPr/>
        </p:nvCxnSpPr>
        <p:spPr>
          <a:xfrm>
            <a:off x="4982860" y="4134789"/>
            <a:ext cx="3079800" cy="0"/>
          </a:xfrm>
          <a:prstGeom prst="straightConnector1">
            <a:avLst/>
          </a:prstGeom>
          <a:noFill/>
          <a:ln cap="flat" cmpd="sng" w="19050">
            <a:solidFill>
              <a:srgbClr val="7030A0"/>
            </a:solidFill>
            <a:prstDash val="solid"/>
            <a:miter lim="800000"/>
            <a:headEnd len="sm" w="sm" type="none"/>
            <a:tailEnd len="sm" w="sm" type="none"/>
          </a:ln>
        </p:spPr>
      </p:cxnSp>
      <p:sp>
        <p:nvSpPr>
          <p:cNvPr id="151" name="Google Shape;151;p3"/>
          <p:cNvSpPr txBox="1"/>
          <p:nvPr/>
        </p:nvSpPr>
        <p:spPr>
          <a:xfrm>
            <a:off x="5560132" y="4078927"/>
            <a:ext cx="19251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7030A0"/>
                </a:solidFill>
                <a:latin typeface="Calibri"/>
                <a:ea typeface="Calibri"/>
                <a:cs typeface="Calibri"/>
                <a:sym typeface="Calibri"/>
              </a:rPr>
              <a:t>Surveyed Surface</a:t>
            </a:r>
            <a:endParaRPr/>
          </a:p>
        </p:txBody>
      </p:sp>
      <p:sp>
        <p:nvSpPr>
          <p:cNvPr id="152" name="Google Shape;152;p3"/>
          <p:cNvSpPr/>
          <p:nvPr/>
        </p:nvSpPr>
        <p:spPr>
          <a:xfrm>
            <a:off x="6825206" y="3202283"/>
            <a:ext cx="839100" cy="9324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53" name="Google Shape;153;p3"/>
          <p:cNvSpPr txBox="1"/>
          <p:nvPr/>
        </p:nvSpPr>
        <p:spPr>
          <a:xfrm>
            <a:off x="5354242" y="2847352"/>
            <a:ext cx="21927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70C0"/>
                </a:solidFill>
                <a:latin typeface="Calibri"/>
                <a:ea typeface="Calibri"/>
                <a:cs typeface="Calibri"/>
                <a:sym typeface="Calibri"/>
              </a:rPr>
              <a:t>Machine Last Pass</a:t>
            </a:r>
            <a:endParaRPr/>
          </a:p>
        </p:txBody>
      </p:sp>
      <p:cxnSp>
        <p:nvCxnSpPr>
          <p:cNvPr id="154" name="Google Shape;154;p3"/>
          <p:cNvCxnSpPr/>
          <p:nvPr/>
        </p:nvCxnSpPr>
        <p:spPr>
          <a:xfrm flipH="1" rot="10800000">
            <a:off x="4974149" y="3202144"/>
            <a:ext cx="2690100" cy="7200"/>
          </a:xfrm>
          <a:prstGeom prst="straightConnector1">
            <a:avLst/>
          </a:prstGeom>
          <a:noFill/>
          <a:ln cap="flat" cmpd="sng" w="25400">
            <a:solidFill>
              <a:schemeClr val="accent5"/>
            </a:solidFill>
            <a:prstDash val="solid"/>
            <a:miter lim="800000"/>
            <a:headEnd len="sm" w="sm" type="none"/>
            <a:tailEnd len="sm" w="sm" type="none"/>
          </a:ln>
        </p:spPr>
      </p:cxnSp>
      <p:sp>
        <p:nvSpPr>
          <p:cNvPr id="155" name="Google Shape;155;p3"/>
          <p:cNvSpPr txBox="1"/>
          <p:nvPr/>
        </p:nvSpPr>
        <p:spPr>
          <a:xfrm>
            <a:off x="4841236" y="3811966"/>
            <a:ext cx="27969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rgbClr val="C00000"/>
                </a:solidFill>
                <a:latin typeface="Calibri"/>
                <a:ea typeface="Calibri"/>
                <a:cs typeface="Calibri"/>
                <a:sym typeface="Calibri"/>
              </a:rPr>
              <a:t>Previous Machine Pass</a:t>
            </a:r>
            <a:endParaRPr b="0" i="0" sz="1600" u="none" cap="none" strike="noStrike">
              <a:solidFill>
                <a:srgbClr val="C00000"/>
              </a:solidFill>
              <a:latin typeface="Calibri"/>
              <a:ea typeface="Calibri"/>
              <a:cs typeface="Calibri"/>
              <a:sym typeface="Calibri"/>
            </a:endParaRPr>
          </a:p>
        </p:txBody>
      </p:sp>
      <p:sp>
        <p:nvSpPr>
          <p:cNvPr id="156" name="Google Shape;156;p3"/>
          <p:cNvSpPr txBox="1"/>
          <p:nvPr/>
        </p:nvSpPr>
        <p:spPr>
          <a:xfrm>
            <a:off x="657575" y="922525"/>
            <a:ext cx="10824900" cy="1363500"/>
          </a:xfrm>
          <a:prstGeom prst="rect">
            <a:avLst/>
          </a:prstGeom>
          <a:noFill/>
          <a:ln>
            <a:noFill/>
          </a:ln>
        </p:spPr>
        <p:txBody>
          <a:bodyPr anchorCtr="0" anchor="t" bIns="121900" lIns="121900" spcFirstLastPara="1" rIns="121900" wrap="square" tIns="121900">
            <a:noAutofit/>
          </a:bodyPr>
          <a:lstStyle/>
          <a:p>
            <a:pPr indent="0" lvl="0" marL="0" marR="0" rtl="0" algn="l">
              <a:spcBef>
                <a:spcPts val="0"/>
              </a:spcBef>
              <a:spcAft>
                <a:spcPts val="0"/>
              </a:spcAft>
              <a:buNone/>
            </a:pPr>
            <a:r>
              <a:rPr b="0" i="0" lang="en-US" sz="2000" u="none" cap="none" strike="noStrike">
                <a:solidFill>
                  <a:srgbClr val="000000"/>
                </a:solidFill>
                <a:latin typeface="Calibri"/>
                <a:ea typeface="Calibri"/>
                <a:cs typeface="Calibri"/>
                <a:sym typeface="Calibri"/>
              </a:rPr>
              <a:t>Work Completed calculates the volume in place between a past machine surface and the latest machine surface.</a:t>
            </a:r>
            <a:br>
              <a:rPr b="0" i="0" lang="en-US" sz="1867" u="none" cap="none" strike="noStrike">
                <a:solidFill>
                  <a:srgbClr val="000000"/>
                </a:solidFill>
                <a:latin typeface="Calibri"/>
                <a:ea typeface="Calibri"/>
                <a:cs typeface="Calibri"/>
                <a:sym typeface="Calibri"/>
              </a:rPr>
            </a:br>
            <a:endParaRPr b="0" i="0" sz="800" u="none" cap="none" strike="noStrike">
              <a:solidFill>
                <a:srgbClr val="000000"/>
              </a:solidFill>
              <a:latin typeface="Calibri"/>
              <a:ea typeface="Calibri"/>
              <a:cs typeface="Calibri"/>
              <a:sym typeface="Calibri"/>
            </a:endParaRPr>
          </a:p>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When a Surveyed Surface is included it will also </a:t>
            </a:r>
            <a:r>
              <a:rPr b="0" i="0" lang="en-US" sz="1800" u="none" cap="none" strike="noStrike">
                <a:solidFill>
                  <a:srgbClr val="000000"/>
                </a:solidFill>
                <a:latin typeface="Calibri"/>
                <a:ea typeface="Calibri"/>
                <a:cs typeface="Calibri"/>
                <a:sym typeface="Calibri"/>
              </a:rPr>
              <a:t>the volume in place between the surveyed surface and the latest machine surface.</a:t>
            </a:r>
            <a:endParaRPr b="0" i="0" sz="1867" u="none" cap="none" strike="noStrike">
              <a:solidFill>
                <a:srgbClr val="000000"/>
              </a:solidFill>
              <a:latin typeface="Calibri"/>
              <a:ea typeface="Calibri"/>
              <a:cs typeface="Calibri"/>
              <a:sym typeface="Calibri"/>
            </a:endParaRPr>
          </a:p>
        </p:txBody>
      </p:sp>
      <p:sp>
        <p:nvSpPr>
          <p:cNvPr id="157" name="Google Shape;157;p3"/>
          <p:cNvSpPr txBox="1"/>
          <p:nvPr/>
        </p:nvSpPr>
        <p:spPr>
          <a:xfrm>
            <a:off x="4479656" y="2528519"/>
            <a:ext cx="39978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67" u="none" cap="none" strike="noStrike">
                <a:solidFill>
                  <a:srgbClr val="000000"/>
                </a:solidFill>
                <a:latin typeface="Calibri"/>
                <a:ea typeface="Calibri"/>
                <a:cs typeface="Calibri"/>
                <a:sym typeface="Calibri"/>
              </a:rPr>
              <a:t>Work Completed </a:t>
            </a:r>
            <a:r>
              <a:rPr b="1" i="0" lang="en-US" sz="1400" u="none" cap="none" strike="noStrike">
                <a:solidFill>
                  <a:srgbClr val="000000"/>
                </a:solidFill>
                <a:latin typeface="Calibri"/>
                <a:ea typeface="Calibri"/>
                <a:cs typeface="Calibri"/>
                <a:sym typeface="Calibri"/>
              </a:rPr>
              <a:t>(</a:t>
            </a:r>
            <a:r>
              <a:rPr b="0" i="0" lang="en-US" sz="1400" u="none" cap="none" strike="noStrike">
                <a:solidFill>
                  <a:srgbClr val="000000"/>
                </a:solidFill>
                <a:latin typeface="Calibri"/>
                <a:ea typeface="Calibri"/>
                <a:cs typeface="Calibri"/>
                <a:sym typeface="Calibri"/>
              </a:rPr>
              <a:t>with a Surveyed Surface)</a:t>
            </a:r>
            <a:endParaRPr b="0" i="0" sz="1400" u="none" cap="none" strike="noStrike">
              <a:solidFill>
                <a:srgbClr val="000000"/>
              </a:solidFill>
              <a:latin typeface="Calibri"/>
              <a:ea typeface="Calibri"/>
              <a:cs typeface="Calibri"/>
              <a:sym typeface="Calibri"/>
            </a:endParaRPr>
          </a:p>
        </p:txBody>
      </p:sp>
      <p:sp>
        <p:nvSpPr>
          <p:cNvPr id="158" name="Google Shape;158;p3"/>
          <p:cNvSpPr/>
          <p:nvPr/>
        </p:nvSpPr>
        <p:spPr>
          <a:xfrm>
            <a:off x="4514296" y="2525375"/>
            <a:ext cx="36888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9" name="Google Shape;159;p3"/>
          <p:cNvSpPr/>
          <p:nvPr/>
        </p:nvSpPr>
        <p:spPr>
          <a:xfrm>
            <a:off x="824369" y="2526122"/>
            <a:ext cx="36888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0" name="Google Shape;160;p3"/>
          <p:cNvSpPr txBox="1"/>
          <p:nvPr/>
        </p:nvSpPr>
        <p:spPr>
          <a:xfrm>
            <a:off x="976412" y="3340569"/>
            <a:ext cx="21108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Volume Completed</a:t>
            </a:r>
            <a:endParaRPr b="0" i="0" sz="1800" u="none" cap="none" strike="noStrike">
              <a:solidFill>
                <a:schemeClr val="dk1"/>
              </a:solidFill>
              <a:latin typeface="Calibri"/>
              <a:ea typeface="Calibri"/>
              <a:cs typeface="Calibri"/>
              <a:sym typeface="Calibri"/>
            </a:endParaRPr>
          </a:p>
        </p:txBody>
      </p:sp>
      <p:sp>
        <p:nvSpPr>
          <p:cNvPr id="161" name="Google Shape;161;p3"/>
          <p:cNvSpPr txBox="1"/>
          <p:nvPr/>
        </p:nvSpPr>
        <p:spPr>
          <a:xfrm>
            <a:off x="5354242" y="3334594"/>
            <a:ext cx="21108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Volume Completed</a:t>
            </a:r>
            <a:endParaRPr b="0" i="0" sz="1800" u="none" cap="none" strike="noStrike">
              <a:solidFill>
                <a:schemeClr val="dk1"/>
              </a:solidFill>
              <a:latin typeface="Calibri"/>
              <a:ea typeface="Calibri"/>
              <a:cs typeface="Calibri"/>
              <a:sym typeface="Calibri"/>
            </a:endParaRPr>
          </a:p>
        </p:txBody>
      </p:sp>
      <p:sp>
        <p:nvSpPr>
          <p:cNvPr id="162" name="Google Shape;162;p3"/>
          <p:cNvSpPr txBox="1"/>
          <p:nvPr/>
        </p:nvSpPr>
        <p:spPr>
          <a:xfrm>
            <a:off x="3184868" y="3334594"/>
            <a:ext cx="8520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000" u="none" cap="none" strike="noStrike">
                <a:solidFill>
                  <a:schemeClr val="dk1"/>
                </a:solidFill>
                <a:latin typeface="Calibri"/>
                <a:ea typeface="Calibri"/>
                <a:cs typeface="Calibri"/>
                <a:sym typeface="Calibri"/>
              </a:rPr>
              <a:t>Volume Completed</a:t>
            </a:r>
            <a:endParaRPr b="0" i="0" sz="1000" u="none" cap="none" strike="noStrike">
              <a:solidFill>
                <a:schemeClr val="dk1"/>
              </a:solidFill>
              <a:latin typeface="Calibri"/>
              <a:ea typeface="Calibri"/>
              <a:cs typeface="Calibri"/>
              <a:sym typeface="Calibri"/>
            </a:endParaRPr>
          </a:p>
        </p:txBody>
      </p:sp>
      <p:sp>
        <p:nvSpPr>
          <p:cNvPr id="163" name="Google Shape;163;p3"/>
          <p:cNvSpPr/>
          <p:nvPr/>
        </p:nvSpPr>
        <p:spPr>
          <a:xfrm>
            <a:off x="2953757" y="5165845"/>
            <a:ext cx="3897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cxnSp>
        <p:nvCxnSpPr>
          <p:cNvPr id="164" name="Google Shape;164;p3"/>
          <p:cNvCxnSpPr/>
          <p:nvPr/>
        </p:nvCxnSpPr>
        <p:spPr>
          <a:xfrm>
            <a:off x="2948535" y="5798808"/>
            <a:ext cx="1237800" cy="0"/>
          </a:xfrm>
          <a:prstGeom prst="straightConnector1">
            <a:avLst/>
          </a:prstGeom>
          <a:noFill/>
          <a:ln cap="flat" cmpd="sng" w="19050">
            <a:solidFill>
              <a:schemeClr val="dk1"/>
            </a:solidFill>
            <a:prstDash val="solid"/>
            <a:miter lim="800000"/>
            <a:headEnd len="sm" w="sm" type="none"/>
            <a:tailEnd len="sm" w="sm" type="none"/>
          </a:ln>
        </p:spPr>
      </p:cxnSp>
      <p:sp>
        <p:nvSpPr>
          <p:cNvPr id="165" name="Google Shape;165;p3"/>
          <p:cNvSpPr txBox="1"/>
          <p:nvPr/>
        </p:nvSpPr>
        <p:spPr>
          <a:xfrm>
            <a:off x="2797787" y="4439058"/>
            <a:ext cx="3746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67" u="none" cap="none" strike="noStrike">
                <a:solidFill>
                  <a:srgbClr val="000000"/>
                </a:solidFill>
                <a:latin typeface="Calibri"/>
                <a:ea typeface="Calibri"/>
                <a:cs typeface="Calibri"/>
                <a:sym typeface="Calibri"/>
              </a:rPr>
              <a:t>Work Completed </a:t>
            </a:r>
            <a:r>
              <a:rPr b="0" i="0" lang="en-US" sz="1400" u="none" cap="none" strike="noStrike">
                <a:solidFill>
                  <a:srgbClr val="000000"/>
                </a:solidFill>
                <a:latin typeface="Calibri"/>
                <a:ea typeface="Calibri"/>
                <a:cs typeface="Calibri"/>
                <a:sym typeface="Calibri"/>
              </a:rPr>
              <a:t>(from Project Extents)</a:t>
            </a:r>
            <a:r>
              <a:rPr b="0" i="0" lang="en-US" sz="1867" u="none" cap="none" strike="noStrike">
                <a:solidFill>
                  <a:srgbClr val="000000"/>
                </a:solidFill>
                <a:latin typeface="Calibri"/>
                <a:ea typeface="Calibri"/>
                <a:cs typeface="Calibri"/>
                <a:sym typeface="Calibri"/>
              </a:rPr>
              <a:t> </a:t>
            </a:r>
            <a:endParaRPr b="0" i="0" sz="1867" u="none" cap="none" strike="noStrike">
              <a:solidFill>
                <a:srgbClr val="000000"/>
              </a:solidFill>
              <a:latin typeface="Calibri"/>
              <a:ea typeface="Calibri"/>
              <a:cs typeface="Calibri"/>
              <a:sym typeface="Calibri"/>
            </a:endParaRPr>
          </a:p>
        </p:txBody>
      </p:sp>
      <p:sp>
        <p:nvSpPr>
          <p:cNvPr id="166" name="Google Shape;166;p3"/>
          <p:cNvSpPr txBox="1"/>
          <p:nvPr/>
        </p:nvSpPr>
        <p:spPr>
          <a:xfrm>
            <a:off x="3343347" y="4801874"/>
            <a:ext cx="21927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70C0"/>
                </a:solidFill>
                <a:latin typeface="Calibri"/>
                <a:ea typeface="Calibri"/>
                <a:cs typeface="Calibri"/>
                <a:sym typeface="Calibri"/>
              </a:rPr>
              <a:t>Machine Last Pass</a:t>
            </a:r>
            <a:endParaRPr/>
          </a:p>
        </p:txBody>
      </p:sp>
      <p:cxnSp>
        <p:nvCxnSpPr>
          <p:cNvPr id="167" name="Google Shape;167;p3"/>
          <p:cNvCxnSpPr/>
          <p:nvPr/>
        </p:nvCxnSpPr>
        <p:spPr>
          <a:xfrm flipH="1" rot="10800000">
            <a:off x="2939821" y="5174061"/>
            <a:ext cx="2962800" cy="4800"/>
          </a:xfrm>
          <a:prstGeom prst="straightConnector1">
            <a:avLst/>
          </a:prstGeom>
          <a:noFill/>
          <a:ln cap="flat" cmpd="sng" w="25400">
            <a:solidFill>
              <a:schemeClr val="accent5"/>
            </a:solidFill>
            <a:prstDash val="solid"/>
            <a:miter lim="800000"/>
            <a:headEnd len="sm" w="sm" type="none"/>
            <a:tailEnd len="sm" w="sm" type="none"/>
          </a:ln>
        </p:spPr>
      </p:cxnSp>
      <p:sp>
        <p:nvSpPr>
          <p:cNvPr id="168" name="Google Shape;168;p3"/>
          <p:cNvSpPr txBox="1"/>
          <p:nvPr/>
        </p:nvSpPr>
        <p:spPr>
          <a:xfrm>
            <a:off x="2859347" y="5737849"/>
            <a:ext cx="12033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000" u="none" cap="none" strike="noStrike">
                <a:solidFill>
                  <a:schemeClr val="dk1"/>
                </a:solidFill>
                <a:latin typeface="Calibri"/>
                <a:ea typeface="Calibri"/>
                <a:cs typeface="Calibri"/>
                <a:sym typeface="Calibri"/>
              </a:rPr>
              <a:t>First Machine Pass</a:t>
            </a:r>
            <a:endParaRPr b="0" i="0" sz="1000" u="none" cap="none" strike="noStrike">
              <a:solidFill>
                <a:schemeClr val="dk1"/>
              </a:solidFill>
              <a:latin typeface="Calibri"/>
              <a:ea typeface="Calibri"/>
              <a:cs typeface="Calibri"/>
              <a:sym typeface="Calibri"/>
            </a:endParaRPr>
          </a:p>
        </p:txBody>
      </p:sp>
      <p:sp>
        <p:nvSpPr>
          <p:cNvPr id="169" name="Google Shape;169;p3"/>
          <p:cNvSpPr/>
          <p:nvPr/>
        </p:nvSpPr>
        <p:spPr>
          <a:xfrm>
            <a:off x="2689876" y="4466320"/>
            <a:ext cx="36888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cxnSp>
        <p:nvCxnSpPr>
          <p:cNvPr id="170" name="Google Shape;170;p3"/>
          <p:cNvCxnSpPr/>
          <p:nvPr/>
        </p:nvCxnSpPr>
        <p:spPr>
          <a:xfrm>
            <a:off x="3343347" y="6089360"/>
            <a:ext cx="2676000" cy="0"/>
          </a:xfrm>
          <a:prstGeom prst="straightConnector1">
            <a:avLst/>
          </a:prstGeom>
          <a:noFill/>
          <a:ln cap="flat" cmpd="sng" w="19050">
            <a:solidFill>
              <a:srgbClr val="7030A0"/>
            </a:solidFill>
            <a:prstDash val="solid"/>
            <a:miter lim="800000"/>
            <a:headEnd len="sm" w="sm" type="none"/>
            <a:tailEnd len="sm" w="sm" type="none"/>
          </a:ln>
        </p:spPr>
      </p:cxnSp>
      <p:sp>
        <p:nvSpPr>
          <p:cNvPr id="171" name="Google Shape;171;p3"/>
          <p:cNvSpPr txBox="1"/>
          <p:nvPr/>
        </p:nvSpPr>
        <p:spPr>
          <a:xfrm>
            <a:off x="3184868" y="6039370"/>
            <a:ext cx="35451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rgbClr val="7030A0"/>
                </a:solidFill>
                <a:latin typeface="Calibri"/>
                <a:ea typeface="Calibri"/>
                <a:cs typeface="Calibri"/>
                <a:sym typeface="Calibri"/>
              </a:rPr>
              <a:t>Original Ground Surveyed Surface</a:t>
            </a:r>
            <a:endParaRPr/>
          </a:p>
        </p:txBody>
      </p:sp>
      <p:sp>
        <p:nvSpPr>
          <p:cNvPr id="172" name="Google Shape;172;p3"/>
          <p:cNvSpPr txBox="1"/>
          <p:nvPr/>
        </p:nvSpPr>
        <p:spPr>
          <a:xfrm>
            <a:off x="3515762" y="5321755"/>
            <a:ext cx="21813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Volume Completed</a:t>
            </a:r>
            <a:endParaRPr b="0" i="0" sz="1800" u="none" cap="none" strike="noStrike">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4"/>
          <p:cNvSpPr/>
          <p:nvPr/>
        </p:nvSpPr>
        <p:spPr>
          <a:xfrm>
            <a:off x="1063582" y="3133506"/>
            <a:ext cx="18306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78" name="Google Shape;178;p4"/>
          <p:cNvSpPr txBox="1"/>
          <p:nvPr/>
        </p:nvSpPr>
        <p:spPr>
          <a:xfrm>
            <a:off x="428907" y="172881"/>
            <a:ext cx="10668000" cy="817500"/>
          </a:xfrm>
          <a:prstGeom prst="rect">
            <a:avLst/>
          </a:prstGeom>
          <a:noFill/>
          <a:ln>
            <a:noFill/>
          </a:ln>
        </p:spPr>
        <p:txBody>
          <a:bodyPr anchorCtr="0" anchor="ctr" bIns="121900" lIns="121900" spcFirstLastPara="1" rIns="121900" wrap="square" tIns="121900">
            <a:noAutofit/>
          </a:bodyPr>
          <a:lstStyle/>
          <a:p>
            <a:pPr indent="0" lvl="0" marL="152396" marR="0" rtl="0" algn="l">
              <a:lnSpc>
                <a:spcPct val="115000"/>
              </a:lnSpc>
              <a:spcBef>
                <a:spcPts val="667"/>
              </a:spcBef>
              <a:spcAft>
                <a:spcPts val="0"/>
              </a:spcAft>
              <a:buNone/>
            </a:pPr>
            <a:r>
              <a:rPr b="1" i="0" lang="en-US" sz="3200" u="none" cap="none" strike="noStrike">
                <a:solidFill>
                  <a:srgbClr val="000000"/>
                </a:solidFill>
                <a:latin typeface="Calibri"/>
                <a:ea typeface="Calibri"/>
                <a:cs typeface="Calibri"/>
                <a:sym typeface="Calibri"/>
              </a:rPr>
              <a:t>WorksOS Work Remaining</a:t>
            </a:r>
            <a:endParaRPr b="0" i="0" sz="1867" u="none" cap="none" strike="noStrike">
              <a:solidFill>
                <a:srgbClr val="000000"/>
              </a:solidFill>
              <a:latin typeface="Arial"/>
              <a:ea typeface="Arial"/>
              <a:cs typeface="Arial"/>
              <a:sym typeface="Arial"/>
            </a:endParaRPr>
          </a:p>
        </p:txBody>
      </p:sp>
      <p:sp>
        <p:nvSpPr>
          <p:cNvPr id="179" name="Google Shape;179;p4"/>
          <p:cNvSpPr txBox="1"/>
          <p:nvPr/>
        </p:nvSpPr>
        <p:spPr>
          <a:xfrm>
            <a:off x="581300" y="1068400"/>
            <a:ext cx="11046000" cy="1363500"/>
          </a:xfrm>
          <a:prstGeom prst="rect">
            <a:avLst/>
          </a:prstGeom>
          <a:noFill/>
          <a:ln>
            <a:noFill/>
          </a:ln>
        </p:spPr>
        <p:txBody>
          <a:bodyPr anchorCtr="0" anchor="t" bIns="121900" lIns="121900" spcFirstLastPara="1" rIns="121900" wrap="square" tIns="121900">
            <a:noAutofit/>
          </a:bodyPr>
          <a:lstStyle/>
          <a:p>
            <a:pPr indent="0" lvl="0" marL="0" marR="0" rtl="0" algn="l">
              <a:spcBef>
                <a:spcPts val="0"/>
              </a:spcBef>
              <a:spcAft>
                <a:spcPts val="0"/>
              </a:spcAft>
              <a:buNone/>
            </a:pPr>
            <a:r>
              <a:rPr b="0" i="0" lang="en-US" sz="2000" u="none" cap="none" strike="noStrike">
                <a:solidFill>
                  <a:srgbClr val="000000"/>
                </a:solidFill>
                <a:latin typeface="Calibri"/>
                <a:ea typeface="Calibri"/>
                <a:cs typeface="Calibri"/>
                <a:sym typeface="Calibri"/>
              </a:rPr>
              <a:t>Work Remaining calculates the volume remaining between machine surfaces and design surfaces</a:t>
            </a:r>
            <a:br>
              <a:rPr b="0" i="0" lang="en-US" sz="1867" u="none" cap="none" strike="noStrike">
                <a:solidFill>
                  <a:srgbClr val="000000"/>
                </a:solidFill>
                <a:latin typeface="Calibri"/>
                <a:ea typeface="Calibri"/>
                <a:cs typeface="Calibri"/>
                <a:sym typeface="Calibri"/>
              </a:rPr>
            </a:br>
            <a:endParaRPr b="0" i="0" sz="800" u="none" cap="none" strike="noStrike">
              <a:solidFill>
                <a:srgbClr val="000000"/>
              </a:solidFill>
              <a:latin typeface="Calibri"/>
              <a:ea typeface="Calibri"/>
              <a:cs typeface="Calibri"/>
              <a:sym typeface="Calibri"/>
            </a:endParaRPr>
          </a:p>
          <a:p>
            <a:pPr indent="0" lvl="0" marL="0" marR="0" rtl="0" algn="l">
              <a:spcBef>
                <a:spcPts val="0"/>
              </a:spcBef>
              <a:spcAft>
                <a:spcPts val="1000"/>
              </a:spcAft>
              <a:buNone/>
            </a:pPr>
            <a:r>
              <a:rPr b="0" i="0" lang="en-US" sz="1867" u="none" cap="none" strike="noStrike">
                <a:solidFill>
                  <a:srgbClr val="000000"/>
                </a:solidFill>
                <a:latin typeface="Calibri"/>
                <a:ea typeface="Calibri"/>
                <a:cs typeface="Calibri"/>
                <a:sym typeface="Calibri"/>
              </a:rPr>
              <a:t>When a Surveyed Surface is included it will also calculate </a:t>
            </a:r>
            <a:r>
              <a:rPr b="0" i="0" lang="en-US" sz="1800" u="none" cap="none" strike="noStrike">
                <a:solidFill>
                  <a:srgbClr val="000000"/>
                </a:solidFill>
                <a:latin typeface="Calibri"/>
                <a:ea typeface="Calibri"/>
                <a:cs typeface="Calibri"/>
                <a:sym typeface="Calibri"/>
              </a:rPr>
              <a:t>the volume between the surveyed surface and the design boundary</a:t>
            </a:r>
            <a:endParaRPr b="0" i="0" sz="1867" u="none" cap="none" strike="noStrike">
              <a:solidFill>
                <a:srgbClr val="000000"/>
              </a:solidFill>
              <a:latin typeface="Calibri"/>
              <a:ea typeface="Calibri"/>
              <a:cs typeface="Calibri"/>
              <a:sym typeface="Calibri"/>
            </a:endParaRPr>
          </a:p>
        </p:txBody>
      </p:sp>
      <p:cxnSp>
        <p:nvCxnSpPr>
          <p:cNvPr id="180" name="Google Shape;180;p4"/>
          <p:cNvCxnSpPr/>
          <p:nvPr/>
        </p:nvCxnSpPr>
        <p:spPr>
          <a:xfrm flipH="1" rot="10800000">
            <a:off x="1063582" y="3749385"/>
            <a:ext cx="1822500" cy="18900"/>
          </a:xfrm>
          <a:prstGeom prst="straightConnector1">
            <a:avLst/>
          </a:prstGeom>
          <a:noFill/>
          <a:ln cap="flat" cmpd="sng" w="19050">
            <a:solidFill>
              <a:srgbClr val="0070C0"/>
            </a:solidFill>
            <a:prstDash val="solid"/>
            <a:miter lim="800000"/>
            <a:headEnd len="sm" w="sm" type="none"/>
            <a:tailEnd len="sm" w="sm" type="none"/>
          </a:ln>
        </p:spPr>
      </p:cxnSp>
      <p:sp>
        <p:nvSpPr>
          <p:cNvPr id="181" name="Google Shape;181;p4"/>
          <p:cNvSpPr/>
          <p:nvPr/>
        </p:nvSpPr>
        <p:spPr>
          <a:xfrm>
            <a:off x="3278464" y="3117604"/>
            <a:ext cx="6783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82" name="Google Shape;182;p4"/>
          <p:cNvSpPr txBox="1"/>
          <p:nvPr/>
        </p:nvSpPr>
        <p:spPr>
          <a:xfrm>
            <a:off x="1737034" y="2393904"/>
            <a:ext cx="19479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67" u="none" cap="none" strike="noStrike">
                <a:solidFill>
                  <a:srgbClr val="000000"/>
                </a:solidFill>
                <a:latin typeface="Calibri"/>
                <a:ea typeface="Calibri"/>
                <a:cs typeface="Calibri"/>
                <a:sym typeface="Calibri"/>
              </a:rPr>
              <a:t>Work Remaining</a:t>
            </a:r>
            <a:endParaRPr b="1" i="0" sz="1867" u="none" cap="none" strike="noStrike">
              <a:solidFill>
                <a:srgbClr val="000000"/>
              </a:solidFill>
              <a:latin typeface="Calibri"/>
              <a:ea typeface="Calibri"/>
              <a:cs typeface="Calibri"/>
              <a:sym typeface="Calibri"/>
            </a:endParaRPr>
          </a:p>
        </p:txBody>
      </p:sp>
      <p:sp>
        <p:nvSpPr>
          <p:cNvPr id="183" name="Google Shape;183;p4"/>
          <p:cNvSpPr txBox="1"/>
          <p:nvPr/>
        </p:nvSpPr>
        <p:spPr>
          <a:xfrm>
            <a:off x="1729750" y="2739384"/>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B0F0"/>
                </a:solidFill>
                <a:latin typeface="Calibri"/>
                <a:ea typeface="Calibri"/>
                <a:cs typeface="Calibri"/>
                <a:sym typeface="Calibri"/>
              </a:rPr>
              <a:t>Design Surface </a:t>
            </a:r>
            <a:endParaRPr b="0" i="0" sz="1867" u="none" cap="none" strike="noStrike">
              <a:solidFill>
                <a:srgbClr val="00B0F0"/>
              </a:solidFill>
              <a:latin typeface="Calibri"/>
              <a:ea typeface="Calibri"/>
              <a:cs typeface="Calibri"/>
              <a:sym typeface="Calibri"/>
            </a:endParaRPr>
          </a:p>
        </p:txBody>
      </p:sp>
      <p:cxnSp>
        <p:nvCxnSpPr>
          <p:cNvPr id="184" name="Google Shape;184;p4"/>
          <p:cNvCxnSpPr/>
          <p:nvPr/>
        </p:nvCxnSpPr>
        <p:spPr>
          <a:xfrm flipH="1" rot="10800000">
            <a:off x="1063581" y="3104579"/>
            <a:ext cx="2893200" cy="31800"/>
          </a:xfrm>
          <a:prstGeom prst="straightConnector1">
            <a:avLst/>
          </a:prstGeom>
          <a:noFill/>
          <a:ln cap="flat" cmpd="sng" w="25400">
            <a:solidFill>
              <a:srgbClr val="00B0F0"/>
            </a:solidFill>
            <a:prstDash val="solid"/>
            <a:miter lim="800000"/>
            <a:headEnd len="sm" w="sm" type="none"/>
            <a:tailEnd len="sm" w="sm" type="none"/>
          </a:ln>
        </p:spPr>
      </p:cxnSp>
      <p:sp>
        <p:nvSpPr>
          <p:cNvPr id="185" name="Google Shape;185;p4"/>
          <p:cNvSpPr txBox="1"/>
          <p:nvPr/>
        </p:nvSpPr>
        <p:spPr>
          <a:xfrm>
            <a:off x="1477337" y="3766836"/>
            <a:ext cx="2833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70C0"/>
                </a:solidFill>
                <a:latin typeface="Calibri"/>
                <a:ea typeface="Calibri"/>
                <a:cs typeface="Calibri"/>
                <a:sym typeface="Calibri"/>
              </a:rPr>
              <a:t>Machine Last Pass</a:t>
            </a:r>
            <a:endParaRPr b="0" i="0" sz="1867" u="none" cap="none" strike="noStrike">
              <a:solidFill>
                <a:srgbClr val="0070C0"/>
              </a:solidFill>
              <a:latin typeface="Calibri"/>
              <a:ea typeface="Calibri"/>
              <a:cs typeface="Calibri"/>
              <a:sym typeface="Calibri"/>
            </a:endParaRPr>
          </a:p>
        </p:txBody>
      </p:sp>
      <p:sp>
        <p:nvSpPr>
          <p:cNvPr id="186" name="Google Shape;186;p4"/>
          <p:cNvSpPr txBox="1"/>
          <p:nvPr/>
        </p:nvSpPr>
        <p:spPr>
          <a:xfrm>
            <a:off x="986258" y="3257424"/>
            <a:ext cx="21096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chemeClr val="dk1"/>
                </a:solidFill>
                <a:latin typeface="Calibri"/>
                <a:ea typeface="Calibri"/>
                <a:cs typeface="Calibri"/>
                <a:sym typeface="Calibri"/>
              </a:rPr>
              <a:t>Volume Remaining</a:t>
            </a:r>
            <a:endParaRPr b="0" i="0" sz="1867" u="none" cap="none" strike="noStrike">
              <a:solidFill>
                <a:schemeClr val="dk1"/>
              </a:solidFill>
              <a:latin typeface="Calibri"/>
              <a:ea typeface="Calibri"/>
              <a:cs typeface="Calibri"/>
              <a:sym typeface="Calibri"/>
            </a:endParaRPr>
          </a:p>
        </p:txBody>
      </p:sp>
      <p:sp>
        <p:nvSpPr>
          <p:cNvPr id="187" name="Google Shape;187;p4"/>
          <p:cNvSpPr/>
          <p:nvPr/>
        </p:nvSpPr>
        <p:spPr>
          <a:xfrm>
            <a:off x="4901593" y="3072089"/>
            <a:ext cx="18501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cxnSp>
        <p:nvCxnSpPr>
          <p:cNvPr id="188" name="Google Shape;188;p4"/>
          <p:cNvCxnSpPr/>
          <p:nvPr/>
        </p:nvCxnSpPr>
        <p:spPr>
          <a:xfrm>
            <a:off x="7146956" y="3698483"/>
            <a:ext cx="824700" cy="1200"/>
          </a:xfrm>
          <a:prstGeom prst="straightConnector1">
            <a:avLst/>
          </a:prstGeom>
          <a:noFill/>
          <a:ln cap="flat" cmpd="sng" w="19050">
            <a:solidFill>
              <a:srgbClr val="0070C0"/>
            </a:solidFill>
            <a:prstDash val="solid"/>
            <a:miter lim="800000"/>
            <a:headEnd len="sm" w="sm" type="none"/>
            <a:tailEnd len="sm" w="sm" type="none"/>
          </a:ln>
        </p:spPr>
      </p:cxnSp>
      <p:cxnSp>
        <p:nvCxnSpPr>
          <p:cNvPr id="189" name="Google Shape;189;p4"/>
          <p:cNvCxnSpPr/>
          <p:nvPr/>
        </p:nvCxnSpPr>
        <p:spPr>
          <a:xfrm>
            <a:off x="4921032" y="3696708"/>
            <a:ext cx="1830600" cy="1200"/>
          </a:xfrm>
          <a:prstGeom prst="straightConnector1">
            <a:avLst/>
          </a:prstGeom>
          <a:noFill/>
          <a:ln cap="flat" cmpd="sng" w="19050">
            <a:solidFill>
              <a:srgbClr val="0070C0"/>
            </a:solidFill>
            <a:prstDash val="solid"/>
            <a:miter lim="800000"/>
            <a:headEnd len="sm" w="sm" type="none"/>
            <a:tailEnd len="sm" w="sm" type="none"/>
          </a:ln>
        </p:spPr>
      </p:cxnSp>
      <p:cxnSp>
        <p:nvCxnSpPr>
          <p:cNvPr id="190" name="Google Shape;190;p4"/>
          <p:cNvCxnSpPr/>
          <p:nvPr/>
        </p:nvCxnSpPr>
        <p:spPr>
          <a:xfrm>
            <a:off x="4910302" y="3997532"/>
            <a:ext cx="3061500" cy="17400"/>
          </a:xfrm>
          <a:prstGeom prst="straightConnector1">
            <a:avLst/>
          </a:prstGeom>
          <a:noFill/>
          <a:ln cap="flat" cmpd="sng" w="19050">
            <a:solidFill>
              <a:srgbClr val="7030A0"/>
            </a:solidFill>
            <a:prstDash val="solid"/>
            <a:miter lim="800000"/>
            <a:headEnd len="sm" w="sm" type="none"/>
            <a:tailEnd len="sm" w="sm" type="none"/>
          </a:ln>
        </p:spPr>
      </p:cxnSp>
      <p:sp>
        <p:nvSpPr>
          <p:cNvPr id="191" name="Google Shape;191;p4"/>
          <p:cNvSpPr/>
          <p:nvPr/>
        </p:nvSpPr>
        <p:spPr>
          <a:xfrm>
            <a:off x="6751597" y="3065029"/>
            <a:ext cx="364800" cy="9324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92" name="Google Shape;192;p4"/>
          <p:cNvSpPr/>
          <p:nvPr/>
        </p:nvSpPr>
        <p:spPr>
          <a:xfrm>
            <a:off x="7116476" y="3056187"/>
            <a:ext cx="4893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193" name="Google Shape;193;p4"/>
          <p:cNvSpPr txBox="1"/>
          <p:nvPr/>
        </p:nvSpPr>
        <p:spPr>
          <a:xfrm>
            <a:off x="5362350" y="3207381"/>
            <a:ext cx="30036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Volume Remaining</a:t>
            </a:r>
            <a:endParaRPr b="0" i="0" sz="1867" u="none" cap="none" strike="noStrike">
              <a:solidFill>
                <a:srgbClr val="000000"/>
              </a:solidFill>
              <a:latin typeface="Calibri"/>
              <a:ea typeface="Calibri"/>
              <a:cs typeface="Calibri"/>
              <a:sym typeface="Calibri"/>
            </a:endParaRPr>
          </a:p>
        </p:txBody>
      </p:sp>
      <p:cxnSp>
        <p:nvCxnSpPr>
          <p:cNvPr id="194" name="Google Shape;194;p4"/>
          <p:cNvCxnSpPr/>
          <p:nvPr/>
        </p:nvCxnSpPr>
        <p:spPr>
          <a:xfrm flipH="1" rot="10800000">
            <a:off x="4901594" y="3040289"/>
            <a:ext cx="2704200" cy="31800"/>
          </a:xfrm>
          <a:prstGeom prst="straightConnector1">
            <a:avLst/>
          </a:prstGeom>
          <a:noFill/>
          <a:ln cap="flat" cmpd="sng" w="25400">
            <a:solidFill>
              <a:srgbClr val="00B0F0"/>
            </a:solidFill>
            <a:prstDash val="solid"/>
            <a:miter lim="800000"/>
            <a:headEnd len="sm" w="sm" type="none"/>
            <a:tailEnd len="sm" w="sm" type="none"/>
          </a:ln>
        </p:spPr>
      </p:cxnSp>
      <p:sp>
        <p:nvSpPr>
          <p:cNvPr id="195" name="Google Shape;195;p4"/>
          <p:cNvSpPr txBox="1"/>
          <p:nvPr/>
        </p:nvSpPr>
        <p:spPr>
          <a:xfrm>
            <a:off x="5528661" y="2712100"/>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B0F0"/>
                </a:solidFill>
                <a:latin typeface="Calibri"/>
                <a:ea typeface="Calibri"/>
                <a:cs typeface="Calibri"/>
                <a:sym typeface="Calibri"/>
              </a:rPr>
              <a:t>Design Surface </a:t>
            </a:r>
            <a:endParaRPr b="0" i="0" sz="1867" u="none" cap="none" strike="noStrike">
              <a:solidFill>
                <a:srgbClr val="00B0F0"/>
              </a:solidFill>
              <a:latin typeface="Calibri"/>
              <a:ea typeface="Calibri"/>
              <a:cs typeface="Calibri"/>
              <a:sym typeface="Calibri"/>
            </a:endParaRPr>
          </a:p>
        </p:txBody>
      </p:sp>
      <p:sp>
        <p:nvSpPr>
          <p:cNvPr id="196" name="Google Shape;196;p4"/>
          <p:cNvSpPr txBox="1"/>
          <p:nvPr/>
        </p:nvSpPr>
        <p:spPr>
          <a:xfrm>
            <a:off x="4467618" y="2405514"/>
            <a:ext cx="41181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67" u="none" cap="none" strike="noStrike">
                <a:solidFill>
                  <a:srgbClr val="000000"/>
                </a:solidFill>
                <a:latin typeface="Calibri"/>
                <a:ea typeface="Calibri"/>
                <a:cs typeface="Calibri"/>
                <a:sym typeface="Calibri"/>
              </a:rPr>
              <a:t>Work Remaining </a:t>
            </a:r>
            <a:r>
              <a:rPr b="0" i="0" lang="en-US" sz="1400" u="none" cap="none" strike="noStrike">
                <a:solidFill>
                  <a:srgbClr val="000000"/>
                </a:solidFill>
                <a:latin typeface="Calibri"/>
                <a:ea typeface="Calibri"/>
                <a:cs typeface="Calibri"/>
                <a:sym typeface="Calibri"/>
              </a:rPr>
              <a:t>(with a Surveyed Surface)</a:t>
            </a:r>
            <a:endParaRPr b="0" i="0" sz="1400" u="none" cap="none" strike="noStrike">
              <a:solidFill>
                <a:srgbClr val="000000"/>
              </a:solidFill>
              <a:latin typeface="Calibri"/>
              <a:ea typeface="Calibri"/>
              <a:cs typeface="Calibri"/>
              <a:sym typeface="Calibri"/>
            </a:endParaRPr>
          </a:p>
        </p:txBody>
      </p:sp>
      <p:cxnSp>
        <p:nvCxnSpPr>
          <p:cNvPr id="197" name="Google Shape;197;p4"/>
          <p:cNvCxnSpPr/>
          <p:nvPr/>
        </p:nvCxnSpPr>
        <p:spPr>
          <a:xfrm>
            <a:off x="3272475" y="3750549"/>
            <a:ext cx="824700" cy="1200"/>
          </a:xfrm>
          <a:prstGeom prst="straightConnector1">
            <a:avLst/>
          </a:prstGeom>
          <a:noFill/>
          <a:ln cap="flat" cmpd="sng" w="19050">
            <a:solidFill>
              <a:srgbClr val="0070C0"/>
            </a:solidFill>
            <a:prstDash val="solid"/>
            <a:miter lim="800000"/>
            <a:headEnd len="sm" w="sm" type="none"/>
            <a:tailEnd len="sm" w="sm" type="none"/>
          </a:ln>
        </p:spPr>
      </p:cxnSp>
      <p:sp>
        <p:nvSpPr>
          <p:cNvPr id="198" name="Google Shape;198;p4"/>
          <p:cNvSpPr txBox="1"/>
          <p:nvPr/>
        </p:nvSpPr>
        <p:spPr>
          <a:xfrm>
            <a:off x="4808618" y="3645369"/>
            <a:ext cx="19419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rgbClr val="0070C0"/>
                </a:solidFill>
                <a:latin typeface="Calibri"/>
                <a:ea typeface="Calibri"/>
                <a:cs typeface="Calibri"/>
                <a:sym typeface="Calibri"/>
              </a:rPr>
              <a:t>Machine Last Pass</a:t>
            </a:r>
            <a:endParaRPr b="0" i="0" sz="1800" u="none" cap="none" strike="noStrike">
              <a:solidFill>
                <a:srgbClr val="0070C0"/>
              </a:solidFill>
              <a:latin typeface="Calibri"/>
              <a:ea typeface="Calibri"/>
              <a:cs typeface="Calibri"/>
              <a:sym typeface="Calibri"/>
            </a:endParaRPr>
          </a:p>
        </p:txBody>
      </p:sp>
      <p:sp>
        <p:nvSpPr>
          <p:cNvPr id="199" name="Google Shape;199;p4"/>
          <p:cNvSpPr txBox="1"/>
          <p:nvPr/>
        </p:nvSpPr>
        <p:spPr>
          <a:xfrm>
            <a:off x="3201140" y="3240085"/>
            <a:ext cx="8961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Volume Remaining</a:t>
            </a:r>
            <a:endParaRPr b="0" i="0" sz="1200" u="none" cap="none" strike="noStrike">
              <a:solidFill>
                <a:schemeClr val="dk1"/>
              </a:solidFill>
              <a:latin typeface="Calibri"/>
              <a:ea typeface="Calibri"/>
              <a:cs typeface="Calibri"/>
              <a:sym typeface="Calibri"/>
            </a:endParaRPr>
          </a:p>
        </p:txBody>
      </p:sp>
      <p:sp>
        <p:nvSpPr>
          <p:cNvPr id="200" name="Google Shape;200;p4"/>
          <p:cNvSpPr/>
          <p:nvPr/>
        </p:nvSpPr>
        <p:spPr>
          <a:xfrm>
            <a:off x="4503711" y="2401868"/>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1" name="Google Shape;201;p4"/>
          <p:cNvSpPr/>
          <p:nvPr/>
        </p:nvSpPr>
        <p:spPr>
          <a:xfrm>
            <a:off x="815886" y="2402615"/>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2" name="Google Shape;202;p4"/>
          <p:cNvSpPr txBox="1"/>
          <p:nvPr/>
        </p:nvSpPr>
        <p:spPr>
          <a:xfrm>
            <a:off x="4845108" y="3991040"/>
            <a:ext cx="35430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rgbClr val="7030A0"/>
                </a:solidFill>
                <a:latin typeface="Calibri"/>
                <a:ea typeface="Calibri"/>
                <a:cs typeface="Calibri"/>
                <a:sym typeface="Calibri"/>
              </a:rPr>
              <a:t>Original Ground Surveyed Surface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5"/>
          <p:cNvSpPr/>
          <p:nvPr/>
        </p:nvSpPr>
        <p:spPr>
          <a:xfrm>
            <a:off x="4841765" y="3244007"/>
            <a:ext cx="18501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cxnSp>
        <p:nvCxnSpPr>
          <p:cNvPr id="208" name="Google Shape;208;p5"/>
          <p:cNvCxnSpPr/>
          <p:nvPr/>
        </p:nvCxnSpPr>
        <p:spPr>
          <a:xfrm>
            <a:off x="7059420" y="3861165"/>
            <a:ext cx="824700" cy="1200"/>
          </a:xfrm>
          <a:prstGeom prst="straightConnector1">
            <a:avLst/>
          </a:prstGeom>
          <a:noFill/>
          <a:ln cap="flat" cmpd="sng" w="19050">
            <a:solidFill>
              <a:srgbClr val="0070C0"/>
            </a:solidFill>
            <a:prstDash val="solid"/>
            <a:miter lim="800000"/>
            <a:headEnd len="sm" w="sm" type="none"/>
            <a:tailEnd len="sm" w="sm" type="none"/>
          </a:ln>
        </p:spPr>
      </p:cxnSp>
      <p:cxnSp>
        <p:nvCxnSpPr>
          <p:cNvPr id="209" name="Google Shape;209;p5"/>
          <p:cNvCxnSpPr/>
          <p:nvPr/>
        </p:nvCxnSpPr>
        <p:spPr>
          <a:xfrm>
            <a:off x="4861204" y="3868626"/>
            <a:ext cx="1830600" cy="1200"/>
          </a:xfrm>
          <a:prstGeom prst="straightConnector1">
            <a:avLst/>
          </a:prstGeom>
          <a:noFill/>
          <a:ln cap="flat" cmpd="sng" w="19050">
            <a:solidFill>
              <a:schemeClr val="lt2"/>
            </a:solidFill>
            <a:prstDash val="solid"/>
            <a:miter lim="800000"/>
            <a:headEnd len="sm" w="sm" type="none"/>
            <a:tailEnd len="sm" w="sm" type="none"/>
          </a:ln>
        </p:spPr>
      </p:cxnSp>
      <p:cxnSp>
        <p:nvCxnSpPr>
          <p:cNvPr id="210" name="Google Shape;210;p5"/>
          <p:cNvCxnSpPr/>
          <p:nvPr/>
        </p:nvCxnSpPr>
        <p:spPr>
          <a:xfrm>
            <a:off x="4850474" y="4169450"/>
            <a:ext cx="3061500" cy="17400"/>
          </a:xfrm>
          <a:prstGeom prst="straightConnector1">
            <a:avLst/>
          </a:prstGeom>
          <a:noFill/>
          <a:ln cap="flat" cmpd="sng" w="19050">
            <a:solidFill>
              <a:srgbClr val="7030A0"/>
            </a:solidFill>
            <a:prstDash val="solid"/>
            <a:miter lim="800000"/>
            <a:headEnd len="sm" w="sm" type="none"/>
            <a:tailEnd len="sm" w="sm" type="none"/>
          </a:ln>
        </p:spPr>
      </p:cxnSp>
      <p:sp>
        <p:nvSpPr>
          <p:cNvPr id="211" name="Google Shape;211;p5"/>
          <p:cNvSpPr txBox="1"/>
          <p:nvPr/>
        </p:nvSpPr>
        <p:spPr>
          <a:xfrm>
            <a:off x="5468833" y="4138365"/>
            <a:ext cx="19239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7030A0"/>
                </a:solidFill>
                <a:latin typeface="Calibri"/>
                <a:ea typeface="Calibri"/>
                <a:cs typeface="Calibri"/>
                <a:sym typeface="Calibri"/>
              </a:rPr>
              <a:t>Surveyed Surface</a:t>
            </a:r>
            <a:endParaRPr/>
          </a:p>
        </p:txBody>
      </p:sp>
      <p:sp>
        <p:nvSpPr>
          <p:cNvPr id="212" name="Google Shape;212;p5"/>
          <p:cNvSpPr/>
          <p:nvPr/>
        </p:nvSpPr>
        <p:spPr>
          <a:xfrm>
            <a:off x="6691769" y="3236947"/>
            <a:ext cx="364800" cy="9324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213" name="Google Shape;213;p5"/>
          <p:cNvSpPr/>
          <p:nvPr/>
        </p:nvSpPr>
        <p:spPr>
          <a:xfrm>
            <a:off x="7056648" y="3228105"/>
            <a:ext cx="4893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214" name="Google Shape;214;p5"/>
          <p:cNvSpPr txBox="1"/>
          <p:nvPr/>
        </p:nvSpPr>
        <p:spPr>
          <a:xfrm>
            <a:off x="5302522" y="3379299"/>
            <a:ext cx="30036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0000"/>
                </a:solidFill>
                <a:latin typeface="Calibri"/>
                <a:ea typeface="Calibri"/>
                <a:cs typeface="Calibri"/>
                <a:sym typeface="Calibri"/>
              </a:rPr>
              <a:t>Volume Remaining</a:t>
            </a:r>
            <a:endParaRPr b="0" i="0" sz="1867" u="none" cap="none" strike="noStrike">
              <a:solidFill>
                <a:srgbClr val="000000"/>
              </a:solidFill>
              <a:latin typeface="Calibri"/>
              <a:ea typeface="Calibri"/>
              <a:cs typeface="Calibri"/>
              <a:sym typeface="Calibri"/>
            </a:endParaRPr>
          </a:p>
        </p:txBody>
      </p:sp>
      <p:cxnSp>
        <p:nvCxnSpPr>
          <p:cNvPr id="215" name="Google Shape;215;p5"/>
          <p:cNvCxnSpPr/>
          <p:nvPr/>
        </p:nvCxnSpPr>
        <p:spPr>
          <a:xfrm flipH="1" rot="10800000">
            <a:off x="4841766" y="3212207"/>
            <a:ext cx="2704200" cy="31800"/>
          </a:xfrm>
          <a:prstGeom prst="straightConnector1">
            <a:avLst/>
          </a:prstGeom>
          <a:noFill/>
          <a:ln cap="flat" cmpd="sng" w="25400">
            <a:solidFill>
              <a:srgbClr val="00B0F0"/>
            </a:solidFill>
            <a:prstDash val="solid"/>
            <a:miter lim="800000"/>
            <a:headEnd len="sm" w="sm" type="none"/>
            <a:tailEnd len="sm" w="sm" type="none"/>
          </a:ln>
        </p:spPr>
      </p:cxnSp>
      <p:sp>
        <p:nvSpPr>
          <p:cNvPr id="216" name="Google Shape;216;p5"/>
          <p:cNvSpPr txBox="1"/>
          <p:nvPr/>
        </p:nvSpPr>
        <p:spPr>
          <a:xfrm>
            <a:off x="5468833" y="2884018"/>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B0F0"/>
                </a:solidFill>
                <a:latin typeface="Calibri"/>
                <a:ea typeface="Calibri"/>
                <a:cs typeface="Calibri"/>
                <a:sym typeface="Calibri"/>
              </a:rPr>
              <a:t>Design Surface </a:t>
            </a:r>
            <a:endParaRPr b="0" i="0" sz="1867" u="none" cap="none" strike="noStrike">
              <a:solidFill>
                <a:srgbClr val="00B0F0"/>
              </a:solidFill>
              <a:latin typeface="Calibri"/>
              <a:ea typeface="Calibri"/>
              <a:cs typeface="Calibri"/>
              <a:sym typeface="Calibri"/>
            </a:endParaRPr>
          </a:p>
        </p:txBody>
      </p:sp>
      <p:sp>
        <p:nvSpPr>
          <p:cNvPr id="217" name="Google Shape;217;p5"/>
          <p:cNvSpPr txBox="1"/>
          <p:nvPr/>
        </p:nvSpPr>
        <p:spPr>
          <a:xfrm>
            <a:off x="4407790" y="2577432"/>
            <a:ext cx="41181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67" u="none" cap="none" strike="noStrike">
                <a:solidFill>
                  <a:srgbClr val="000000"/>
                </a:solidFill>
                <a:latin typeface="Calibri"/>
                <a:ea typeface="Calibri"/>
                <a:cs typeface="Calibri"/>
                <a:sym typeface="Calibri"/>
              </a:rPr>
              <a:t>Work Remaining </a:t>
            </a:r>
            <a:r>
              <a:rPr b="0" i="0" lang="en-US" sz="1400" u="none" cap="none" strike="noStrike">
                <a:solidFill>
                  <a:srgbClr val="000000"/>
                </a:solidFill>
                <a:latin typeface="Calibri"/>
                <a:ea typeface="Calibri"/>
                <a:cs typeface="Calibri"/>
                <a:sym typeface="Calibri"/>
              </a:rPr>
              <a:t>(with a Surveyed Surface)</a:t>
            </a:r>
            <a:endParaRPr b="0" i="0" sz="1400" u="none" cap="none" strike="noStrike">
              <a:solidFill>
                <a:srgbClr val="000000"/>
              </a:solidFill>
              <a:latin typeface="Calibri"/>
              <a:ea typeface="Calibri"/>
              <a:cs typeface="Calibri"/>
              <a:sym typeface="Calibri"/>
            </a:endParaRPr>
          </a:p>
        </p:txBody>
      </p:sp>
      <p:sp>
        <p:nvSpPr>
          <p:cNvPr id="218" name="Google Shape;218;p5"/>
          <p:cNvSpPr txBox="1"/>
          <p:nvPr/>
        </p:nvSpPr>
        <p:spPr>
          <a:xfrm>
            <a:off x="4748790" y="3835759"/>
            <a:ext cx="29310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rgbClr val="0070C0"/>
                </a:solidFill>
                <a:latin typeface="Calibri"/>
                <a:ea typeface="Calibri"/>
                <a:cs typeface="Calibri"/>
                <a:sym typeface="Calibri"/>
              </a:rPr>
              <a:t>Machine Last Pass</a:t>
            </a:r>
            <a:endParaRPr b="0" i="0" sz="1800" u="none" cap="none" strike="noStrike">
              <a:solidFill>
                <a:srgbClr val="0070C0"/>
              </a:solidFill>
              <a:latin typeface="Calibri"/>
              <a:ea typeface="Calibri"/>
              <a:cs typeface="Calibri"/>
              <a:sym typeface="Calibri"/>
            </a:endParaRPr>
          </a:p>
        </p:txBody>
      </p:sp>
      <p:sp>
        <p:nvSpPr>
          <p:cNvPr id="219" name="Google Shape;219;p5"/>
          <p:cNvSpPr/>
          <p:nvPr/>
        </p:nvSpPr>
        <p:spPr>
          <a:xfrm>
            <a:off x="4443883" y="2573786"/>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0" name="Google Shape;220;p5"/>
          <p:cNvSpPr/>
          <p:nvPr/>
        </p:nvSpPr>
        <p:spPr>
          <a:xfrm>
            <a:off x="1228704" y="3254684"/>
            <a:ext cx="18501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cxnSp>
        <p:nvCxnSpPr>
          <p:cNvPr id="221" name="Google Shape;221;p5"/>
          <p:cNvCxnSpPr/>
          <p:nvPr/>
        </p:nvCxnSpPr>
        <p:spPr>
          <a:xfrm>
            <a:off x="1248143" y="3879303"/>
            <a:ext cx="1830600" cy="1200"/>
          </a:xfrm>
          <a:prstGeom prst="straightConnector1">
            <a:avLst/>
          </a:prstGeom>
          <a:noFill/>
          <a:ln cap="flat" cmpd="sng" w="19050">
            <a:solidFill>
              <a:srgbClr val="C00000"/>
            </a:solidFill>
            <a:prstDash val="solid"/>
            <a:miter lim="800000"/>
            <a:headEnd len="sm" w="sm" type="none"/>
            <a:tailEnd len="sm" w="sm" type="none"/>
          </a:ln>
        </p:spPr>
      </p:cxnSp>
      <p:cxnSp>
        <p:nvCxnSpPr>
          <p:cNvPr id="222" name="Google Shape;222;p5"/>
          <p:cNvCxnSpPr/>
          <p:nvPr/>
        </p:nvCxnSpPr>
        <p:spPr>
          <a:xfrm>
            <a:off x="1237411" y="4180127"/>
            <a:ext cx="3078000" cy="0"/>
          </a:xfrm>
          <a:prstGeom prst="straightConnector1">
            <a:avLst/>
          </a:prstGeom>
          <a:noFill/>
          <a:ln cap="flat" cmpd="sng" w="19050">
            <a:solidFill>
              <a:srgbClr val="7030A0"/>
            </a:solidFill>
            <a:prstDash val="solid"/>
            <a:miter lim="800000"/>
            <a:headEnd len="sm" w="sm" type="none"/>
            <a:tailEnd len="sm" w="sm" type="none"/>
          </a:ln>
        </p:spPr>
      </p:cxnSp>
      <p:sp>
        <p:nvSpPr>
          <p:cNvPr id="223" name="Google Shape;223;p5"/>
          <p:cNvSpPr txBox="1"/>
          <p:nvPr/>
        </p:nvSpPr>
        <p:spPr>
          <a:xfrm>
            <a:off x="1814354" y="4124266"/>
            <a:ext cx="19239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7030A0"/>
                </a:solidFill>
                <a:latin typeface="Calibri"/>
                <a:ea typeface="Calibri"/>
                <a:cs typeface="Calibri"/>
                <a:sym typeface="Calibri"/>
              </a:rPr>
              <a:t>Surveyed Surface</a:t>
            </a:r>
            <a:endParaRPr/>
          </a:p>
        </p:txBody>
      </p:sp>
      <p:sp>
        <p:nvSpPr>
          <p:cNvPr id="224" name="Google Shape;224;p5"/>
          <p:cNvSpPr/>
          <p:nvPr/>
        </p:nvSpPr>
        <p:spPr>
          <a:xfrm>
            <a:off x="3078707" y="3247624"/>
            <a:ext cx="838500" cy="9324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sp>
        <p:nvSpPr>
          <p:cNvPr id="225" name="Google Shape;225;p5"/>
          <p:cNvSpPr txBox="1"/>
          <p:nvPr/>
        </p:nvSpPr>
        <p:spPr>
          <a:xfrm>
            <a:off x="1608581" y="2892694"/>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70C0"/>
                </a:solidFill>
                <a:latin typeface="Calibri"/>
                <a:ea typeface="Calibri"/>
                <a:cs typeface="Calibri"/>
                <a:sym typeface="Calibri"/>
              </a:rPr>
              <a:t>Machine Last Pass</a:t>
            </a:r>
            <a:endParaRPr/>
          </a:p>
        </p:txBody>
      </p:sp>
      <p:cxnSp>
        <p:nvCxnSpPr>
          <p:cNvPr id="226" name="Google Shape;226;p5"/>
          <p:cNvCxnSpPr/>
          <p:nvPr/>
        </p:nvCxnSpPr>
        <p:spPr>
          <a:xfrm flipH="1" rot="10800000">
            <a:off x="1228705" y="3251085"/>
            <a:ext cx="2688600" cy="3600"/>
          </a:xfrm>
          <a:prstGeom prst="straightConnector1">
            <a:avLst/>
          </a:prstGeom>
          <a:noFill/>
          <a:ln cap="flat" cmpd="sng" w="25400">
            <a:solidFill>
              <a:srgbClr val="0070C0"/>
            </a:solidFill>
            <a:prstDash val="solid"/>
            <a:miter lim="800000"/>
            <a:headEnd len="sm" w="sm" type="none"/>
            <a:tailEnd len="sm" w="sm" type="none"/>
          </a:ln>
        </p:spPr>
      </p:cxnSp>
      <p:sp>
        <p:nvSpPr>
          <p:cNvPr id="227" name="Google Shape;227;p5"/>
          <p:cNvSpPr txBox="1"/>
          <p:nvPr/>
        </p:nvSpPr>
        <p:spPr>
          <a:xfrm>
            <a:off x="1095867" y="3857305"/>
            <a:ext cx="27954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rgbClr val="C00000"/>
                </a:solidFill>
                <a:latin typeface="Calibri"/>
                <a:ea typeface="Calibri"/>
                <a:cs typeface="Calibri"/>
                <a:sym typeface="Calibri"/>
              </a:rPr>
              <a:t>Previous Machine Pass</a:t>
            </a:r>
            <a:endParaRPr b="0" i="0" sz="1600" u="none" cap="none" strike="noStrike">
              <a:solidFill>
                <a:srgbClr val="C00000"/>
              </a:solidFill>
              <a:latin typeface="Calibri"/>
              <a:ea typeface="Calibri"/>
              <a:cs typeface="Calibri"/>
              <a:sym typeface="Calibri"/>
            </a:endParaRPr>
          </a:p>
        </p:txBody>
      </p:sp>
      <p:sp>
        <p:nvSpPr>
          <p:cNvPr id="228" name="Google Shape;228;p5"/>
          <p:cNvSpPr txBox="1"/>
          <p:nvPr/>
        </p:nvSpPr>
        <p:spPr>
          <a:xfrm>
            <a:off x="725784" y="2573861"/>
            <a:ext cx="3995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67" u="none" cap="none" strike="noStrike">
                <a:solidFill>
                  <a:srgbClr val="000000"/>
                </a:solidFill>
                <a:latin typeface="Calibri"/>
                <a:ea typeface="Calibri"/>
                <a:cs typeface="Calibri"/>
                <a:sym typeface="Calibri"/>
              </a:rPr>
              <a:t>Work Completed </a:t>
            </a:r>
            <a:r>
              <a:rPr b="1" i="0" lang="en-US" sz="1400" u="none" cap="none" strike="noStrike">
                <a:solidFill>
                  <a:srgbClr val="000000"/>
                </a:solidFill>
                <a:latin typeface="Calibri"/>
                <a:ea typeface="Calibri"/>
                <a:cs typeface="Calibri"/>
                <a:sym typeface="Calibri"/>
              </a:rPr>
              <a:t>(</a:t>
            </a:r>
            <a:r>
              <a:rPr b="0" i="0" lang="en-US" sz="1400" u="none" cap="none" strike="noStrike">
                <a:solidFill>
                  <a:srgbClr val="000000"/>
                </a:solidFill>
                <a:latin typeface="Calibri"/>
                <a:ea typeface="Calibri"/>
                <a:cs typeface="Calibri"/>
                <a:sym typeface="Calibri"/>
              </a:rPr>
              <a:t>with a Surveyed Surface)</a:t>
            </a:r>
            <a:endParaRPr b="0" i="0" sz="1400" u="none" cap="none" strike="noStrike">
              <a:solidFill>
                <a:srgbClr val="000000"/>
              </a:solidFill>
              <a:latin typeface="Calibri"/>
              <a:ea typeface="Calibri"/>
              <a:cs typeface="Calibri"/>
              <a:sym typeface="Calibri"/>
            </a:endParaRPr>
          </a:p>
        </p:txBody>
      </p:sp>
      <p:sp>
        <p:nvSpPr>
          <p:cNvPr id="229" name="Google Shape;229;p5"/>
          <p:cNvSpPr/>
          <p:nvPr/>
        </p:nvSpPr>
        <p:spPr>
          <a:xfrm>
            <a:off x="769114" y="2570717"/>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0" name="Google Shape;230;p5"/>
          <p:cNvSpPr txBox="1"/>
          <p:nvPr/>
        </p:nvSpPr>
        <p:spPr>
          <a:xfrm>
            <a:off x="1608581" y="3379934"/>
            <a:ext cx="2109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Volume Completed</a:t>
            </a:r>
            <a:endParaRPr b="0" i="0" sz="1800" u="none" cap="none" strike="noStrike">
              <a:solidFill>
                <a:schemeClr val="dk1"/>
              </a:solidFill>
              <a:latin typeface="Calibri"/>
              <a:ea typeface="Calibri"/>
              <a:cs typeface="Calibri"/>
              <a:sym typeface="Calibri"/>
            </a:endParaRPr>
          </a:p>
        </p:txBody>
      </p:sp>
      <p:sp>
        <p:nvSpPr>
          <p:cNvPr id="231" name="Google Shape;231;p5"/>
          <p:cNvSpPr/>
          <p:nvPr/>
        </p:nvSpPr>
        <p:spPr>
          <a:xfrm>
            <a:off x="998395" y="1161323"/>
            <a:ext cx="1889400" cy="624600"/>
          </a:xfrm>
          <a:prstGeom prst="rect">
            <a:avLst/>
          </a:prstGeom>
          <a:solidFill>
            <a:srgbClr val="EDEDED"/>
          </a:solidFill>
          <a:ln cap="flat" cmpd="sng" w="12700">
            <a:solidFill>
              <a:srgbClr val="42719B"/>
            </a:solidFill>
            <a:prstDash val="solid"/>
            <a:miter lim="800000"/>
            <a:headEnd len="sm" w="sm" type="none"/>
            <a:tailEnd len="sm" w="sm" type="none"/>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b="0" i="0" sz="1867" u="none" cap="none" strike="noStrike">
              <a:solidFill>
                <a:srgbClr val="FFFFFF"/>
              </a:solidFill>
              <a:latin typeface="Arial"/>
              <a:ea typeface="Arial"/>
              <a:cs typeface="Arial"/>
              <a:sym typeface="Arial"/>
            </a:endParaRPr>
          </a:p>
        </p:txBody>
      </p:sp>
      <p:cxnSp>
        <p:nvCxnSpPr>
          <p:cNvPr id="232" name="Google Shape;232;p5"/>
          <p:cNvCxnSpPr/>
          <p:nvPr/>
        </p:nvCxnSpPr>
        <p:spPr>
          <a:xfrm>
            <a:off x="998396" y="1804414"/>
            <a:ext cx="1889400" cy="0"/>
          </a:xfrm>
          <a:prstGeom prst="straightConnector1">
            <a:avLst/>
          </a:prstGeom>
          <a:noFill/>
          <a:ln cap="flat" cmpd="sng" w="19050">
            <a:solidFill>
              <a:srgbClr val="00B050"/>
            </a:solidFill>
            <a:prstDash val="solid"/>
            <a:miter lim="800000"/>
            <a:headEnd len="sm" w="sm" type="none"/>
            <a:tailEnd len="sm" w="sm" type="none"/>
          </a:ln>
        </p:spPr>
      </p:cxnSp>
      <p:sp>
        <p:nvSpPr>
          <p:cNvPr id="233" name="Google Shape;233;p5"/>
          <p:cNvSpPr txBox="1"/>
          <p:nvPr/>
        </p:nvSpPr>
        <p:spPr>
          <a:xfrm>
            <a:off x="2856409" y="974216"/>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chemeClr val="lt2"/>
                </a:solidFill>
                <a:latin typeface="Calibri"/>
                <a:ea typeface="Calibri"/>
                <a:cs typeface="Calibri"/>
                <a:sym typeface="Calibri"/>
              </a:rPr>
              <a:t>‘</a:t>
            </a:r>
            <a:r>
              <a:rPr b="0" i="0" lang="en-US" sz="1867" u="none" cap="none" strike="noStrike">
                <a:solidFill>
                  <a:srgbClr val="0070C0"/>
                </a:solidFill>
                <a:latin typeface="Calibri"/>
                <a:ea typeface="Calibri"/>
                <a:cs typeface="Calibri"/>
                <a:sym typeface="Calibri"/>
              </a:rPr>
              <a:t>To’ Date </a:t>
            </a:r>
            <a:endParaRPr b="0" i="0" sz="1867" u="none" cap="none" strike="noStrike">
              <a:solidFill>
                <a:srgbClr val="0070C0"/>
              </a:solidFill>
              <a:latin typeface="Calibri"/>
              <a:ea typeface="Calibri"/>
              <a:cs typeface="Calibri"/>
              <a:sym typeface="Calibri"/>
            </a:endParaRPr>
          </a:p>
        </p:txBody>
      </p:sp>
      <p:cxnSp>
        <p:nvCxnSpPr>
          <p:cNvPr id="234" name="Google Shape;234;p5"/>
          <p:cNvCxnSpPr/>
          <p:nvPr/>
        </p:nvCxnSpPr>
        <p:spPr>
          <a:xfrm>
            <a:off x="998395" y="1161325"/>
            <a:ext cx="1889400" cy="0"/>
          </a:xfrm>
          <a:prstGeom prst="straightConnector1">
            <a:avLst/>
          </a:prstGeom>
          <a:noFill/>
          <a:ln cap="flat" cmpd="sng" w="25400">
            <a:solidFill>
              <a:srgbClr val="0070C0"/>
            </a:solidFill>
            <a:prstDash val="solid"/>
            <a:miter lim="800000"/>
            <a:headEnd len="sm" w="sm" type="none"/>
            <a:tailEnd len="sm" w="sm" type="none"/>
          </a:ln>
        </p:spPr>
      </p:cxnSp>
      <p:sp>
        <p:nvSpPr>
          <p:cNvPr id="235" name="Google Shape;235;p5"/>
          <p:cNvSpPr txBox="1"/>
          <p:nvPr/>
        </p:nvSpPr>
        <p:spPr>
          <a:xfrm>
            <a:off x="2851202" y="1554820"/>
            <a:ext cx="2909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B050"/>
                </a:solidFill>
                <a:latin typeface="Calibri"/>
                <a:ea typeface="Calibri"/>
                <a:cs typeface="Calibri"/>
                <a:sym typeface="Calibri"/>
              </a:rPr>
              <a:t>‘From’ Date</a:t>
            </a:r>
            <a:endParaRPr b="0" i="0" sz="1867" u="none" cap="none" strike="noStrike">
              <a:solidFill>
                <a:srgbClr val="00B050"/>
              </a:solidFill>
              <a:latin typeface="Calibri"/>
              <a:ea typeface="Calibri"/>
              <a:cs typeface="Calibri"/>
              <a:sym typeface="Calibri"/>
            </a:endParaRPr>
          </a:p>
        </p:txBody>
      </p:sp>
      <p:sp>
        <p:nvSpPr>
          <p:cNvPr id="236" name="Google Shape;236;p5"/>
          <p:cNvSpPr/>
          <p:nvPr/>
        </p:nvSpPr>
        <p:spPr>
          <a:xfrm>
            <a:off x="769114" y="453456"/>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7" name="Google Shape;237;p5"/>
          <p:cNvSpPr txBox="1"/>
          <p:nvPr/>
        </p:nvSpPr>
        <p:spPr>
          <a:xfrm>
            <a:off x="967725" y="1267901"/>
            <a:ext cx="2109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00" u="none" cap="none" strike="noStrike">
                <a:solidFill>
                  <a:schemeClr val="dk1"/>
                </a:solidFill>
                <a:latin typeface="Calibri"/>
                <a:ea typeface="Calibri"/>
                <a:cs typeface="Calibri"/>
                <a:sym typeface="Calibri"/>
              </a:rPr>
              <a:t>Volume Calculated</a:t>
            </a:r>
            <a:endParaRPr b="0" i="0" sz="1800" u="none" cap="none" strike="noStrike">
              <a:solidFill>
                <a:schemeClr val="dk1"/>
              </a:solidFill>
              <a:latin typeface="Calibri"/>
              <a:ea typeface="Calibri"/>
              <a:cs typeface="Calibri"/>
              <a:sym typeface="Calibri"/>
            </a:endParaRPr>
          </a:p>
        </p:txBody>
      </p:sp>
      <p:sp>
        <p:nvSpPr>
          <p:cNvPr id="238" name="Google Shape;238;p5"/>
          <p:cNvSpPr/>
          <p:nvPr/>
        </p:nvSpPr>
        <p:spPr>
          <a:xfrm>
            <a:off x="1024389" y="1798057"/>
            <a:ext cx="1872343" cy="252549"/>
          </a:xfrm>
          <a:custGeom>
            <a:rect b="b" l="l" r="r" t="t"/>
            <a:pathLst>
              <a:path extrusionOk="0" h="252549" w="1872343">
                <a:moveTo>
                  <a:pt x="0" y="200297"/>
                </a:moveTo>
                <a:lnTo>
                  <a:pt x="435429" y="0"/>
                </a:lnTo>
                <a:lnTo>
                  <a:pt x="1132114" y="8709"/>
                </a:lnTo>
                <a:lnTo>
                  <a:pt x="1393371" y="252549"/>
                </a:lnTo>
                <a:lnTo>
                  <a:pt x="1663337" y="8709"/>
                </a:lnTo>
                <a:lnTo>
                  <a:pt x="1872343" y="17417"/>
                </a:lnTo>
              </a:path>
            </a:pathLst>
          </a:custGeom>
          <a:noFill/>
          <a:ln cap="flat" cmpd="sng" w="12700">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9" name="Google Shape;239;p5"/>
          <p:cNvSpPr txBox="1"/>
          <p:nvPr/>
        </p:nvSpPr>
        <p:spPr>
          <a:xfrm>
            <a:off x="899030" y="2002770"/>
            <a:ext cx="2909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chemeClr val="dk1"/>
                </a:solidFill>
                <a:latin typeface="Calibri"/>
                <a:ea typeface="Calibri"/>
                <a:cs typeface="Calibri"/>
                <a:sym typeface="Calibri"/>
              </a:rPr>
              <a:t>Surface prior to From Date</a:t>
            </a:r>
            <a:endParaRPr b="0" i="0" sz="1867" u="none" cap="none" strike="noStrike">
              <a:solidFill>
                <a:schemeClr val="dk1"/>
              </a:solidFill>
              <a:latin typeface="Calibri"/>
              <a:ea typeface="Calibri"/>
              <a:cs typeface="Calibri"/>
              <a:sym typeface="Calibri"/>
            </a:endParaRPr>
          </a:p>
        </p:txBody>
      </p:sp>
      <p:sp>
        <p:nvSpPr>
          <p:cNvPr id="240" name="Google Shape;240;p5"/>
          <p:cNvSpPr/>
          <p:nvPr/>
        </p:nvSpPr>
        <p:spPr>
          <a:xfrm>
            <a:off x="998263" y="1806766"/>
            <a:ext cx="409303" cy="182880"/>
          </a:xfrm>
          <a:custGeom>
            <a:rect b="b" l="l" r="r" t="t"/>
            <a:pathLst>
              <a:path extrusionOk="0" h="182880" w="409303">
                <a:moveTo>
                  <a:pt x="0" y="0"/>
                </a:moveTo>
                <a:lnTo>
                  <a:pt x="8709" y="182880"/>
                </a:lnTo>
                <a:lnTo>
                  <a:pt x="409303" y="8708"/>
                </a:lnTo>
                <a:lnTo>
                  <a:pt x="0" y="0"/>
                </a:lnTo>
                <a:close/>
              </a:path>
            </a:pathLst>
          </a:custGeom>
          <a:solidFill>
            <a:srgbClr val="EDED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1" name="Google Shape;241;p5"/>
          <p:cNvSpPr/>
          <p:nvPr/>
        </p:nvSpPr>
        <p:spPr>
          <a:xfrm>
            <a:off x="2208755" y="1807388"/>
            <a:ext cx="466530" cy="214604"/>
          </a:xfrm>
          <a:custGeom>
            <a:rect b="b" l="l" r="r" t="t"/>
            <a:pathLst>
              <a:path extrusionOk="0" h="214604" w="466530">
                <a:moveTo>
                  <a:pt x="0" y="9330"/>
                </a:moveTo>
                <a:lnTo>
                  <a:pt x="466530" y="0"/>
                </a:lnTo>
                <a:lnTo>
                  <a:pt x="214604" y="214604"/>
                </a:lnTo>
                <a:lnTo>
                  <a:pt x="0" y="9330"/>
                </a:lnTo>
                <a:close/>
              </a:path>
            </a:pathLst>
          </a:custGeom>
          <a:solidFill>
            <a:srgbClr val="EDED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2" name="Google Shape;242;p5"/>
          <p:cNvSpPr txBox="1"/>
          <p:nvPr/>
        </p:nvSpPr>
        <p:spPr>
          <a:xfrm>
            <a:off x="753416" y="465725"/>
            <a:ext cx="39954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rgbClr val="000000"/>
                </a:solidFill>
                <a:latin typeface="Calibri"/>
                <a:ea typeface="Calibri"/>
                <a:cs typeface="Calibri"/>
                <a:sym typeface="Calibri"/>
              </a:rPr>
              <a:t>Preset Date Range Filters in Volumes</a:t>
            </a:r>
            <a:endParaRPr b="1" i="0" sz="1800" u="none" cap="none" strike="noStrike">
              <a:solidFill>
                <a:srgbClr val="000000"/>
              </a:solidFill>
              <a:latin typeface="Calibri"/>
              <a:ea typeface="Calibri"/>
              <a:cs typeface="Calibri"/>
              <a:sym typeface="Calibri"/>
            </a:endParaRPr>
          </a:p>
        </p:txBody>
      </p:sp>
      <p:cxnSp>
        <p:nvCxnSpPr>
          <p:cNvPr id="243" name="Google Shape;243;p5"/>
          <p:cNvCxnSpPr/>
          <p:nvPr/>
        </p:nvCxnSpPr>
        <p:spPr>
          <a:xfrm>
            <a:off x="5640153" y="2286817"/>
            <a:ext cx="1889400" cy="0"/>
          </a:xfrm>
          <a:prstGeom prst="straightConnector1">
            <a:avLst/>
          </a:prstGeom>
          <a:noFill/>
          <a:ln cap="flat" cmpd="sng" w="19050">
            <a:solidFill>
              <a:srgbClr val="00B050"/>
            </a:solidFill>
            <a:prstDash val="solid"/>
            <a:miter lim="800000"/>
            <a:headEnd len="sm" w="sm" type="none"/>
            <a:tailEnd len="sm" w="sm" type="none"/>
          </a:ln>
        </p:spPr>
      </p:cxnSp>
      <p:sp>
        <p:nvSpPr>
          <p:cNvPr id="244" name="Google Shape;244;p5"/>
          <p:cNvSpPr txBox="1"/>
          <p:nvPr/>
        </p:nvSpPr>
        <p:spPr>
          <a:xfrm>
            <a:off x="7498166" y="971239"/>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70C0"/>
                </a:solidFill>
                <a:latin typeface="Calibri"/>
                <a:ea typeface="Calibri"/>
                <a:cs typeface="Calibri"/>
                <a:sym typeface="Calibri"/>
              </a:rPr>
              <a:t>‘To’ Date </a:t>
            </a:r>
            <a:endParaRPr b="0" i="0" sz="1867" u="none" cap="none" strike="noStrike">
              <a:solidFill>
                <a:srgbClr val="0070C0"/>
              </a:solidFill>
              <a:latin typeface="Calibri"/>
              <a:ea typeface="Calibri"/>
              <a:cs typeface="Calibri"/>
              <a:sym typeface="Calibri"/>
            </a:endParaRPr>
          </a:p>
        </p:txBody>
      </p:sp>
      <p:cxnSp>
        <p:nvCxnSpPr>
          <p:cNvPr id="245" name="Google Shape;245;p5"/>
          <p:cNvCxnSpPr/>
          <p:nvPr/>
        </p:nvCxnSpPr>
        <p:spPr>
          <a:xfrm>
            <a:off x="5640152" y="1158348"/>
            <a:ext cx="1889400" cy="0"/>
          </a:xfrm>
          <a:prstGeom prst="straightConnector1">
            <a:avLst/>
          </a:prstGeom>
          <a:noFill/>
          <a:ln cap="flat" cmpd="sng" w="25400">
            <a:solidFill>
              <a:srgbClr val="0070C0"/>
            </a:solidFill>
            <a:prstDash val="solid"/>
            <a:miter lim="800000"/>
            <a:headEnd len="sm" w="sm" type="none"/>
            <a:tailEnd len="sm" w="sm" type="none"/>
          </a:ln>
        </p:spPr>
      </p:cxnSp>
      <p:sp>
        <p:nvSpPr>
          <p:cNvPr id="246" name="Google Shape;246;p5"/>
          <p:cNvSpPr/>
          <p:nvPr/>
        </p:nvSpPr>
        <p:spPr>
          <a:xfrm>
            <a:off x="5410871" y="450479"/>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7" name="Google Shape;247;p5"/>
          <p:cNvSpPr txBox="1"/>
          <p:nvPr/>
        </p:nvSpPr>
        <p:spPr>
          <a:xfrm>
            <a:off x="5395173" y="462748"/>
            <a:ext cx="39954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rgbClr val="000000"/>
                </a:solidFill>
                <a:latin typeface="Calibri"/>
                <a:ea typeface="Calibri"/>
                <a:cs typeface="Calibri"/>
                <a:sym typeface="Calibri"/>
              </a:rPr>
              <a:t>Elevation Filters in Volumes</a:t>
            </a:r>
            <a:endParaRPr b="1" i="0" sz="1800" u="none" cap="none" strike="noStrike">
              <a:solidFill>
                <a:srgbClr val="000000"/>
              </a:solidFill>
              <a:latin typeface="Calibri"/>
              <a:ea typeface="Calibri"/>
              <a:cs typeface="Calibri"/>
              <a:sym typeface="Calibri"/>
            </a:endParaRPr>
          </a:p>
        </p:txBody>
      </p:sp>
      <p:sp>
        <p:nvSpPr>
          <p:cNvPr id="248" name="Google Shape;248;p5"/>
          <p:cNvSpPr txBox="1"/>
          <p:nvPr/>
        </p:nvSpPr>
        <p:spPr>
          <a:xfrm>
            <a:off x="7498166" y="2037174"/>
            <a:ext cx="2909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867" u="none" cap="none" strike="noStrike">
                <a:solidFill>
                  <a:srgbClr val="00B050"/>
                </a:solidFill>
                <a:latin typeface="Calibri"/>
                <a:ea typeface="Calibri"/>
                <a:cs typeface="Calibri"/>
                <a:sym typeface="Calibri"/>
              </a:rPr>
              <a:t>‘From’ Date</a:t>
            </a:r>
            <a:endParaRPr b="0" i="0" sz="1867" u="none" cap="none" strike="noStrike">
              <a:solidFill>
                <a:srgbClr val="00B050"/>
              </a:solidFill>
              <a:latin typeface="Calibri"/>
              <a:ea typeface="Calibri"/>
              <a:cs typeface="Calibri"/>
              <a:sym typeface="Calibri"/>
            </a:endParaRPr>
          </a:p>
        </p:txBody>
      </p:sp>
      <p:sp>
        <p:nvSpPr>
          <p:cNvPr id="249" name="Google Shape;249;p5"/>
          <p:cNvSpPr/>
          <p:nvPr/>
        </p:nvSpPr>
        <p:spPr>
          <a:xfrm>
            <a:off x="5623759" y="1919352"/>
            <a:ext cx="1894114" cy="251927"/>
          </a:xfrm>
          <a:custGeom>
            <a:rect b="b" l="l" r="r" t="t"/>
            <a:pathLst>
              <a:path extrusionOk="0" h="251927" w="1894114">
                <a:moveTo>
                  <a:pt x="0" y="139959"/>
                </a:moveTo>
                <a:lnTo>
                  <a:pt x="0" y="139959"/>
                </a:lnTo>
                <a:lnTo>
                  <a:pt x="625151" y="223935"/>
                </a:lnTo>
                <a:lnTo>
                  <a:pt x="1017037" y="251927"/>
                </a:lnTo>
                <a:lnTo>
                  <a:pt x="1390261" y="0"/>
                </a:lnTo>
                <a:lnTo>
                  <a:pt x="1894114" y="233266"/>
                </a:lnTo>
              </a:path>
            </a:pathLst>
          </a:custGeom>
          <a:noFill/>
          <a:ln cap="flat" cmpd="sng" w="12700">
            <a:solidFill>
              <a:srgbClr val="7030A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0" name="Google Shape;250;p5"/>
          <p:cNvSpPr/>
          <p:nvPr/>
        </p:nvSpPr>
        <p:spPr>
          <a:xfrm>
            <a:off x="5670412" y="1359524"/>
            <a:ext cx="1847461" cy="149290"/>
          </a:xfrm>
          <a:custGeom>
            <a:rect b="b" l="l" r="r" t="t"/>
            <a:pathLst>
              <a:path extrusionOk="0" h="149290" w="1847461">
                <a:moveTo>
                  <a:pt x="0" y="149290"/>
                </a:moveTo>
                <a:lnTo>
                  <a:pt x="746449" y="9331"/>
                </a:lnTo>
                <a:lnTo>
                  <a:pt x="1166326" y="9331"/>
                </a:lnTo>
                <a:lnTo>
                  <a:pt x="1334277" y="111967"/>
                </a:lnTo>
                <a:lnTo>
                  <a:pt x="1744824" y="0"/>
                </a:lnTo>
                <a:lnTo>
                  <a:pt x="1847461" y="0"/>
                </a:lnTo>
              </a:path>
            </a:pathLst>
          </a:custGeom>
          <a:no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1" name="Google Shape;251;p5"/>
          <p:cNvSpPr/>
          <p:nvPr/>
        </p:nvSpPr>
        <p:spPr>
          <a:xfrm>
            <a:off x="5689073" y="1508806"/>
            <a:ext cx="1866123" cy="298579"/>
          </a:xfrm>
          <a:custGeom>
            <a:rect b="b" l="l" r="r" t="t"/>
            <a:pathLst>
              <a:path extrusionOk="0" h="298579" w="1866123">
                <a:moveTo>
                  <a:pt x="0" y="205273"/>
                </a:moveTo>
                <a:lnTo>
                  <a:pt x="373225" y="37322"/>
                </a:lnTo>
                <a:lnTo>
                  <a:pt x="597159" y="298579"/>
                </a:lnTo>
                <a:lnTo>
                  <a:pt x="1156996" y="74645"/>
                </a:lnTo>
                <a:lnTo>
                  <a:pt x="1278294" y="270587"/>
                </a:lnTo>
                <a:lnTo>
                  <a:pt x="1483567" y="0"/>
                </a:lnTo>
                <a:lnTo>
                  <a:pt x="1576874" y="223934"/>
                </a:lnTo>
                <a:lnTo>
                  <a:pt x="1866123" y="93306"/>
                </a:lnTo>
              </a:path>
            </a:pathLst>
          </a:custGeom>
          <a:noFill/>
          <a:ln cap="flat" cmpd="sng" w="12700">
            <a:solidFill>
              <a:srgbClr val="2E75B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2" name="Google Shape;252;p5"/>
          <p:cNvSpPr/>
          <p:nvPr/>
        </p:nvSpPr>
        <p:spPr>
          <a:xfrm>
            <a:off x="5670412" y="1807383"/>
            <a:ext cx="1847461" cy="121298"/>
          </a:xfrm>
          <a:custGeom>
            <a:rect b="b" l="l" r="r" t="t"/>
            <a:pathLst>
              <a:path extrusionOk="0" h="121298" w="1847461">
                <a:moveTo>
                  <a:pt x="0" y="121298"/>
                </a:moveTo>
                <a:lnTo>
                  <a:pt x="942392" y="0"/>
                </a:lnTo>
                <a:lnTo>
                  <a:pt x="1847461" y="83976"/>
                </a:lnTo>
              </a:path>
            </a:pathLst>
          </a:custGeom>
          <a:noFill/>
          <a:ln cap="flat" cmpd="sng" w="12700">
            <a:solidFill>
              <a:srgbClr val="F5F4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3" name="Google Shape;253;p5"/>
          <p:cNvSpPr txBox="1"/>
          <p:nvPr/>
        </p:nvSpPr>
        <p:spPr>
          <a:xfrm>
            <a:off x="6324580" y="1156783"/>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000" u="none" cap="none" strike="noStrike">
                <a:solidFill>
                  <a:srgbClr val="FF0000"/>
                </a:solidFill>
                <a:latin typeface="Calibri"/>
                <a:ea typeface="Calibri"/>
                <a:cs typeface="Calibri"/>
                <a:sym typeface="Calibri"/>
              </a:rPr>
              <a:t>Highest</a:t>
            </a:r>
            <a:endParaRPr sz="1000">
              <a:solidFill>
                <a:srgbClr val="FF0000"/>
              </a:solidFill>
              <a:latin typeface="Calibri"/>
              <a:ea typeface="Calibri"/>
              <a:cs typeface="Calibri"/>
              <a:sym typeface="Calibri"/>
            </a:endParaRPr>
          </a:p>
        </p:txBody>
      </p:sp>
      <p:sp>
        <p:nvSpPr>
          <p:cNvPr id="254" name="Google Shape;254;p5"/>
          <p:cNvSpPr txBox="1"/>
          <p:nvPr/>
        </p:nvSpPr>
        <p:spPr>
          <a:xfrm>
            <a:off x="6199592" y="1934891"/>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7030A0"/>
                </a:solidFill>
                <a:latin typeface="Calibri"/>
                <a:ea typeface="Calibri"/>
                <a:cs typeface="Calibri"/>
                <a:sym typeface="Calibri"/>
              </a:rPr>
              <a:t>Lowest</a:t>
            </a:r>
            <a:endParaRPr sz="1000">
              <a:solidFill>
                <a:srgbClr val="7030A0"/>
              </a:solidFill>
              <a:latin typeface="Calibri"/>
              <a:ea typeface="Calibri"/>
              <a:cs typeface="Calibri"/>
              <a:sym typeface="Calibri"/>
            </a:endParaRPr>
          </a:p>
        </p:txBody>
      </p:sp>
      <p:sp>
        <p:nvSpPr>
          <p:cNvPr id="255" name="Google Shape;255;p5"/>
          <p:cNvSpPr txBox="1"/>
          <p:nvPr/>
        </p:nvSpPr>
        <p:spPr>
          <a:xfrm>
            <a:off x="6556962" y="1620883"/>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EFEFEF"/>
                </a:solidFill>
                <a:latin typeface="Calibri"/>
                <a:ea typeface="Calibri"/>
                <a:cs typeface="Calibri"/>
                <a:sym typeface="Calibri"/>
              </a:rPr>
              <a:t>Last</a:t>
            </a:r>
            <a:endParaRPr sz="1000">
              <a:solidFill>
                <a:srgbClr val="EFEFEF"/>
              </a:solidFill>
              <a:latin typeface="Calibri"/>
              <a:ea typeface="Calibri"/>
              <a:cs typeface="Calibri"/>
              <a:sym typeface="Calibri"/>
            </a:endParaRPr>
          </a:p>
        </p:txBody>
      </p:sp>
      <p:sp>
        <p:nvSpPr>
          <p:cNvPr id="256" name="Google Shape;256;p5"/>
          <p:cNvSpPr txBox="1"/>
          <p:nvPr/>
        </p:nvSpPr>
        <p:spPr>
          <a:xfrm>
            <a:off x="6342366" y="1446352"/>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2E75B5"/>
                </a:solidFill>
                <a:latin typeface="Calibri"/>
                <a:ea typeface="Calibri"/>
                <a:cs typeface="Calibri"/>
                <a:sym typeface="Calibri"/>
              </a:rPr>
              <a:t>First</a:t>
            </a:r>
            <a:endParaRPr sz="1000">
              <a:solidFill>
                <a:srgbClr val="2E75B5"/>
              </a:solidFill>
              <a:latin typeface="Calibri"/>
              <a:ea typeface="Calibri"/>
              <a:cs typeface="Calibri"/>
              <a:sym typeface="Calibri"/>
            </a:endParaRPr>
          </a:p>
        </p:txBody>
      </p:sp>
      <p:sp>
        <p:nvSpPr>
          <p:cNvPr id="257" name="Google Shape;257;p5"/>
          <p:cNvSpPr/>
          <p:nvPr/>
        </p:nvSpPr>
        <p:spPr>
          <a:xfrm>
            <a:off x="3266420" y="5376984"/>
            <a:ext cx="2557800" cy="9078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867">
              <a:solidFill>
                <a:srgbClr val="FFFFFF"/>
              </a:solidFill>
              <a:latin typeface="Arial"/>
              <a:ea typeface="Arial"/>
              <a:cs typeface="Arial"/>
              <a:sym typeface="Arial"/>
            </a:endParaRPr>
          </a:p>
        </p:txBody>
      </p:sp>
      <p:sp>
        <p:nvSpPr>
          <p:cNvPr id="258" name="Google Shape;258;p5"/>
          <p:cNvSpPr/>
          <p:nvPr/>
        </p:nvSpPr>
        <p:spPr>
          <a:xfrm>
            <a:off x="2877052" y="5361298"/>
            <a:ext cx="389400" cy="624600"/>
          </a:xfrm>
          <a:prstGeom prst="rect">
            <a:avLst/>
          </a:prstGeom>
          <a:solidFill>
            <a:srgbClr val="EDEDED"/>
          </a:solidFill>
          <a:ln>
            <a:noFill/>
          </a:ln>
        </p:spPr>
        <p:txBody>
          <a:bodyPr anchorCtr="0" anchor="ctr" bIns="60950" lIns="121900" spcFirstLastPara="1" rIns="121900" wrap="square" tIns="60950">
            <a:noAutofit/>
          </a:bodyPr>
          <a:lstStyle/>
          <a:p>
            <a:pPr indent="0" lvl="0" marL="0" marR="0" rtl="0" algn="ctr">
              <a:spcBef>
                <a:spcPts val="0"/>
              </a:spcBef>
              <a:spcAft>
                <a:spcPts val="0"/>
              </a:spcAft>
              <a:buNone/>
            </a:pPr>
            <a:r>
              <a:t/>
            </a:r>
            <a:endParaRPr sz="1867">
              <a:solidFill>
                <a:srgbClr val="FFFFFF"/>
              </a:solidFill>
              <a:latin typeface="Arial"/>
              <a:ea typeface="Arial"/>
              <a:cs typeface="Arial"/>
              <a:sym typeface="Arial"/>
            </a:endParaRPr>
          </a:p>
        </p:txBody>
      </p:sp>
      <p:cxnSp>
        <p:nvCxnSpPr>
          <p:cNvPr id="259" name="Google Shape;259;p5"/>
          <p:cNvCxnSpPr/>
          <p:nvPr/>
        </p:nvCxnSpPr>
        <p:spPr>
          <a:xfrm>
            <a:off x="2871833" y="5994259"/>
            <a:ext cx="1237200" cy="0"/>
          </a:xfrm>
          <a:prstGeom prst="straightConnector1">
            <a:avLst/>
          </a:prstGeom>
          <a:noFill/>
          <a:ln cap="flat" cmpd="sng" w="19050">
            <a:solidFill>
              <a:schemeClr val="dk1"/>
            </a:solidFill>
            <a:prstDash val="solid"/>
            <a:miter lim="800000"/>
            <a:headEnd len="sm" w="sm" type="none"/>
            <a:tailEnd len="sm" w="sm" type="none"/>
          </a:ln>
        </p:spPr>
      </p:cxnSp>
      <p:sp>
        <p:nvSpPr>
          <p:cNvPr id="260" name="Google Shape;260;p5"/>
          <p:cNvSpPr txBox="1"/>
          <p:nvPr/>
        </p:nvSpPr>
        <p:spPr>
          <a:xfrm>
            <a:off x="2721171" y="4634513"/>
            <a:ext cx="37443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67">
                <a:solidFill>
                  <a:srgbClr val="000000"/>
                </a:solidFill>
                <a:latin typeface="Calibri"/>
                <a:ea typeface="Calibri"/>
                <a:cs typeface="Calibri"/>
                <a:sym typeface="Calibri"/>
              </a:rPr>
              <a:t>Work Completed </a:t>
            </a:r>
            <a:r>
              <a:rPr lang="en-US" sz="1400">
                <a:solidFill>
                  <a:srgbClr val="000000"/>
                </a:solidFill>
                <a:latin typeface="Calibri"/>
                <a:ea typeface="Calibri"/>
                <a:cs typeface="Calibri"/>
                <a:sym typeface="Calibri"/>
              </a:rPr>
              <a:t>(from Project Extents)</a:t>
            </a:r>
            <a:r>
              <a:rPr lang="en-US" sz="1867">
                <a:solidFill>
                  <a:srgbClr val="000000"/>
                </a:solidFill>
                <a:latin typeface="Calibri"/>
                <a:ea typeface="Calibri"/>
                <a:cs typeface="Calibri"/>
                <a:sym typeface="Calibri"/>
              </a:rPr>
              <a:t> </a:t>
            </a:r>
            <a:endParaRPr sz="1867">
              <a:solidFill>
                <a:srgbClr val="000000"/>
              </a:solidFill>
              <a:latin typeface="Calibri"/>
              <a:ea typeface="Calibri"/>
              <a:cs typeface="Calibri"/>
              <a:sym typeface="Calibri"/>
            </a:endParaRPr>
          </a:p>
        </p:txBody>
      </p:sp>
      <p:sp>
        <p:nvSpPr>
          <p:cNvPr id="261" name="Google Shape;261;p5"/>
          <p:cNvSpPr txBox="1"/>
          <p:nvPr/>
        </p:nvSpPr>
        <p:spPr>
          <a:xfrm>
            <a:off x="3266420" y="4997328"/>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70C0"/>
                </a:solidFill>
                <a:latin typeface="Calibri"/>
                <a:ea typeface="Calibri"/>
                <a:cs typeface="Calibri"/>
                <a:sym typeface="Calibri"/>
              </a:rPr>
              <a:t>Machine Last Pass</a:t>
            </a:r>
            <a:endParaRPr/>
          </a:p>
        </p:txBody>
      </p:sp>
      <p:cxnSp>
        <p:nvCxnSpPr>
          <p:cNvPr id="262" name="Google Shape;262;p5"/>
          <p:cNvCxnSpPr/>
          <p:nvPr/>
        </p:nvCxnSpPr>
        <p:spPr>
          <a:xfrm flipH="1" rot="10800000">
            <a:off x="2863124" y="5369514"/>
            <a:ext cx="2961000" cy="4800"/>
          </a:xfrm>
          <a:prstGeom prst="straightConnector1">
            <a:avLst/>
          </a:prstGeom>
          <a:noFill/>
          <a:ln cap="flat" cmpd="sng" w="25400">
            <a:solidFill>
              <a:schemeClr val="accent5"/>
            </a:solidFill>
            <a:prstDash val="solid"/>
            <a:miter lim="800000"/>
            <a:headEnd len="sm" w="sm" type="none"/>
            <a:tailEnd len="sm" w="sm" type="none"/>
          </a:ln>
        </p:spPr>
      </p:cxnSp>
      <p:sp>
        <p:nvSpPr>
          <p:cNvPr id="263" name="Google Shape;263;p5"/>
          <p:cNvSpPr txBox="1"/>
          <p:nvPr/>
        </p:nvSpPr>
        <p:spPr>
          <a:xfrm>
            <a:off x="2782696" y="5933301"/>
            <a:ext cx="12027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First Machine Pass</a:t>
            </a:r>
            <a:endParaRPr sz="1000">
              <a:solidFill>
                <a:schemeClr val="dk1"/>
              </a:solidFill>
              <a:latin typeface="Calibri"/>
              <a:ea typeface="Calibri"/>
              <a:cs typeface="Calibri"/>
              <a:sym typeface="Calibri"/>
            </a:endParaRPr>
          </a:p>
        </p:txBody>
      </p:sp>
      <p:sp>
        <p:nvSpPr>
          <p:cNvPr id="264" name="Google Shape;264;p5"/>
          <p:cNvSpPr/>
          <p:nvPr/>
        </p:nvSpPr>
        <p:spPr>
          <a:xfrm>
            <a:off x="2613321" y="4661775"/>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65" name="Google Shape;265;p5"/>
          <p:cNvCxnSpPr/>
          <p:nvPr/>
        </p:nvCxnSpPr>
        <p:spPr>
          <a:xfrm>
            <a:off x="3266420" y="6284811"/>
            <a:ext cx="2674500" cy="0"/>
          </a:xfrm>
          <a:prstGeom prst="straightConnector1">
            <a:avLst/>
          </a:prstGeom>
          <a:noFill/>
          <a:ln cap="flat" cmpd="sng" w="19050">
            <a:solidFill>
              <a:srgbClr val="7030A0"/>
            </a:solidFill>
            <a:prstDash val="solid"/>
            <a:miter lim="800000"/>
            <a:headEnd len="sm" w="sm" type="none"/>
            <a:tailEnd len="sm" w="sm" type="none"/>
          </a:ln>
        </p:spPr>
      </p:cxnSp>
      <p:sp>
        <p:nvSpPr>
          <p:cNvPr id="266" name="Google Shape;266;p5"/>
          <p:cNvSpPr txBox="1"/>
          <p:nvPr/>
        </p:nvSpPr>
        <p:spPr>
          <a:xfrm>
            <a:off x="3062875" y="6234821"/>
            <a:ext cx="3543000" cy="33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rgbClr val="7030A0"/>
                </a:solidFill>
                <a:latin typeface="Calibri"/>
                <a:ea typeface="Calibri"/>
                <a:cs typeface="Calibri"/>
                <a:sym typeface="Calibri"/>
              </a:rPr>
              <a:t>Original Ground Surveyed Surface</a:t>
            </a:r>
            <a:endParaRPr/>
          </a:p>
        </p:txBody>
      </p:sp>
      <p:sp>
        <p:nvSpPr>
          <p:cNvPr id="267" name="Google Shape;267;p5"/>
          <p:cNvSpPr txBox="1"/>
          <p:nvPr/>
        </p:nvSpPr>
        <p:spPr>
          <a:xfrm>
            <a:off x="3438737" y="5517208"/>
            <a:ext cx="21801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Volume Completed</a:t>
            </a:r>
            <a:endParaRPr sz="1800">
              <a:solidFill>
                <a:schemeClr val="dk1"/>
              </a:solidFill>
              <a:latin typeface="Calibri"/>
              <a:ea typeface="Calibri"/>
              <a:cs typeface="Calibri"/>
              <a:sym typeface="Calibri"/>
            </a:endParaRPr>
          </a:p>
        </p:txBody>
      </p:sp>
      <p:cxnSp>
        <p:nvCxnSpPr>
          <p:cNvPr id="268" name="Google Shape;268;p5"/>
          <p:cNvCxnSpPr/>
          <p:nvPr/>
        </p:nvCxnSpPr>
        <p:spPr>
          <a:xfrm flipH="1" rot="10800000">
            <a:off x="4834316" y="3863644"/>
            <a:ext cx="1857600" cy="12000"/>
          </a:xfrm>
          <a:prstGeom prst="straightConnector1">
            <a:avLst/>
          </a:prstGeom>
          <a:noFill/>
          <a:ln cap="flat" cmpd="sng" w="19050">
            <a:solidFill>
              <a:srgbClr val="0070C0"/>
            </a:solidFill>
            <a:prstDash val="solid"/>
            <a:miter lim="800000"/>
            <a:headEnd len="sm" w="sm" type="none"/>
            <a:tailEnd len="sm" w="sm" type="none"/>
          </a:ln>
        </p:spPr>
      </p:cxn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cxnSp>
        <p:nvCxnSpPr>
          <p:cNvPr id="273" name="Google Shape;273;p6"/>
          <p:cNvCxnSpPr/>
          <p:nvPr/>
        </p:nvCxnSpPr>
        <p:spPr>
          <a:xfrm>
            <a:off x="2879559" y="2382875"/>
            <a:ext cx="1889400" cy="0"/>
          </a:xfrm>
          <a:prstGeom prst="straightConnector1">
            <a:avLst/>
          </a:prstGeom>
          <a:noFill/>
          <a:ln cap="flat" cmpd="sng" w="19050">
            <a:solidFill>
              <a:srgbClr val="00B050"/>
            </a:solidFill>
            <a:prstDash val="solid"/>
            <a:miter lim="800000"/>
            <a:headEnd len="sm" w="sm" type="none"/>
            <a:tailEnd len="sm" w="sm" type="none"/>
          </a:ln>
        </p:spPr>
      </p:cxnSp>
      <p:sp>
        <p:nvSpPr>
          <p:cNvPr id="274" name="Google Shape;274;p6"/>
          <p:cNvSpPr txBox="1"/>
          <p:nvPr/>
        </p:nvSpPr>
        <p:spPr>
          <a:xfrm>
            <a:off x="4737572" y="1067297"/>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70C0"/>
                </a:solidFill>
                <a:latin typeface="Calibri"/>
                <a:ea typeface="Calibri"/>
                <a:cs typeface="Calibri"/>
                <a:sym typeface="Calibri"/>
              </a:rPr>
              <a:t>‘To’ Date </a:t>
            </a:r>
            <a:endParaRPr sz="1867">
              <a:solidFill>
                <a:srgbClr val="0070C0"/>
              </a:solidFill>
              <a:latin typeface="Calibri"/>
              <a:ea typeface="Calibri"/>
              <a:cs typeface="Calibri"/>
              <a:sym typeface="Calibri"/>
            </a:endParaRPr>
          </a:p>
        </p:txBody>
      </p:sp>
      <p:cxnSp>
        <p:nvCxnSpPr>
          <p:cNvPr id="275" name="Google Shape;275;p6"/>
          <p:cNvCxnSpPr/>
          <p:nvPr/>
        </p:nvCxnSpPr>
        <p:spPr>
          <a:xfrm>
            <a:off x="2879558" y="1254406"/>
            <a:ext cx="1889400" cy="0"/>
          </a:xfrm>
          <a:prstGeom prst="straightConnector1">
            <a:avLst/>
          </a:prstGeom>
          <a:noFill/>
          <a:ln cap="flat" cmpd="sng" w="25400">
            <a:solidFill>
              <a:schemeClr val="accent5"/>
            </a:solidFill>
            <a:prstDash val="solid"/>
            <a:miter lim="800000"/>
            <a:headEnd len="sm" w="sm" type="none"/>
            <a:tailEnd len="sm" w="sm" type="none"/>
          </a:ln>
        </p:spPr>
      </p:cxnSp>
      <p:sp>
        <p:nvSpPr>
          <p:cNvPr id="276" name="Google Shape;276;p6"/>
          <p:cNvSpPr/>
          <p:nvPr/>
        </p:nvSpPr>
        <p:spPr>
          <a:xfrm>
            <a:off x="2650277" y="546537"/>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7" name="Google Shape;277;p6"/>
          <p:cNvSpPr txBox="1"/>
          <p:nvPr/>
        </p:nvSpPr>
        <p:spPr>
          <a:xfrm>
            <a:off x="2963155" y="523997"/>
            <a:ext cx="39954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000000"/>
                </a:solidFill>
                <a:latin typeface="Calibri"/>
                <a:ea typeface="Calibri"/>
                <a:cs typeface="Calibri"/>
                <a:sym typeface="Calibri"/>
              </a:rPr>
              <a:t>Elevation Filters in Volumes</a:t>
            </a:r>
            <a:endParaRPr b="1" sz="1800">
              <a:solidFill>
                <a:srgbClr val="000000"/>
              </a:solidFill>
              <a:latin typeface="Calibri"/>
              <a:ea typeface="Calibri"/>
              <a:cs typeface="Calibri"/>
              <a:sym typeface="Calibri"/>
            </a:endParaRPr>
          </a:p>
        </p:txBody>
      </p:sp>
      <p:sp>
        <p:nvSpPr>
          <p:cNvPr id="278" name="Google Shape;278;p6"/>
          <p:cNvSpPr txBox="1"/>
          <p:nvPr/>
        </p:nvSpPr>
        <p:spPr>
          <a:xfrm>
            <a:off x="4670534" y="2138960"/>
            <a:ext cx="2909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B050"/>
                </a:solidFill>
                <a:latin typeface="Calibri"/>
                <a:ea typeface="Calibri"/>
                <a:cs typeface="Calibri"/>
                <a:sym typeface="Calibri"/>
              </a:rPr>
              <a:t>‘From’ Date</a:t>
            </a:r>
            <a:endParaRPr sz="1867">
              <a:solidFill>
                <a:srgbClr val="00B050"/>
              </a:solidFill>
              <a:latin typeface="Calibri"/>
              <a:ea typeface="Calibri"/>
              <a:cs typeface="Calibri"/>
              <a:sym typeface="Calibri"/>
            </a:endParaRPr>
          </a:p>
        </p:txBody>
      </p:sp>
      <p:sp>
        <p:nvSpPr>
          <p:cNvPr id="279" name="Google Shape;279;p6"/>
          <p:cNvSpPr/>
          <p:nvPr/>
        </p:nvSpPr>
        <p:spPr>
          <a:xfrm>
            <a:off x="2863165" y="2015410"/>
            <a:ext cx="1894114" cy="251927"/>
          </a:xfrm>
          <a:custGeom>
            <a:rect b="b" l="l" r="r" t="t"/>
            <a:pathLst>
              <a:path extrusionOk="0" h="251927" w="1894114">
                <a:moveTo>
                  <a:pt x="0" y="139959"/>
                </a:moveTo>
                <a:lnTo>
                  <a:pt x="0" y="139959"/>
                </a:lnTo>
                <a:lnTo>
                  <a:pt x="625151" y="223935"/>
                </a:lnTo>
                <a:lnTo>
                  <a:pt x="1017037" y="251927"/>
                </a:lnTo>
                <a:lnTo>
                  <a:pt x="1390261" y="0"/>
                </a:lnTo>
                <a:lnTo>
                  <a:pt x="1894114" y="233266"/>
                </a:lnTo>
              </a:path>
            </a:pathLst>
          </a:custGeom>
          <a:noFill/>
          <a:ln cap="flat" cmpd="sng" w="12700">
            <a:solidFill>
              <a:srgbClr val="7030A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0" name="Google Shape;280;p6"/>
          <p:cNvSpPr/>
          <p:nvPr/>
        </p:nvSpPr>
        <p:spPr>
          <a:xfrm>
            <a:off x="2909818" y="1455582"/>
            <a:ext cx="1847461" cy="149290"/>
          </a:xfrm>
          <a:custGeom>
            <a:rect b="b" l="l" r="r" t="t"/>
            <a:pathLst>
              <a:path extrusionOk="0" h="149290" w="1847461">
                <a:moveTo>
                  <a:pt x="0" y="149290"/>
                </a:moveTo>
                <a:lnTo>
                  <a:pt x="746449" y="9331"/>
                </a:lnTo>
                <a:lnTo>
                  <a:pt x="1166326" y="9331"/>
                </a:lnTo>
                <a:lnTo>
                  <a:pt x="1334277" y="111967"/>
                </a:lnTo>
                <a:lnTo>
                  <a:pt x="1744824" y="0"/>
                </a:lnTo>
                <a:lnTo>
                  <a:pt x="1847461" y="0"/>
                </a:lnTo>
              </a:path>
            </a:pathLst>
          </a:custGeom>
          <a:no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1" name="Google Shape;281;p6"/>
          <p:cNvSpPr/>
          <p:nvPr/>
        </p:nvSpPr>
        <p:spPr>
          <a:xfrm>
            <a:off x="2928479" y="1604864"/>
            <a:ext cx="1866123" cy="298579"/>
          </a:xfrm>
          <a:custGeom>
            <a:rect b="b" l="l" r="r" t="t"/>
            <a:pathLst>
              <a:path extrusionOk="0" h="298579" w="1866123">
                <a:moveTo>
                  <a:pt x="0" y="205273"/>
                </a:moveTo>
                <a:lnTo>
                  <a:pt x="373225" y="37322"/>
                </a:lnTo>
                <a:lnTo>
                  <a:pt x="597159" y="298579"/>
                </a:lnTo>
                <a:lnTo>
                  <a:pt x="1156996" y="74645"/>
                </a:lnTo>
                <a:lnTo>
                  <a:pt x="1278294" y="270587"/>
                </a:lnTo>
                <a:lnTo>
                  <a:pt x="1483567" y="0"/>
                </a:lnTo>
                <a:lnTo>
                  <a:pt x="1576874" y="223934"/>
                </a:lnTo>
                <a:lnTo>
                  <a:pt x="1866123" y="93306"/>
                </a:lnTo>
              </a:path>
            </a:pathLst>
          </a:custGeom>
          <a:noFill/>
          <a:ln cap="flat" cmpd="sng" w="12700">
            <a:solidFill>
              <a:srgbClr val="2E75B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2" name="Google Shape;282;p6"/>
          <p:cNvSpPr/>
          <p:nvPr/>
        </p:nvSpPr>
        <p:spPr>
          <a:xfrm>
            <a:off x="2909818" y="1903441"/>
            <a:ext cx="1847461" cy="121298"/>
          </a:xfrm>
          <a:custGeom>
            <a:rect b="b" l="l" r="r" t="t"/>
            <a:pathLst>
              <a:path extrusionOk="0" h="121298" w="1847461">
                <a:moveTo>
                  <a:pt x="0" y="121298"/>
                </a:moveTo>
                <a:lnTo>
                  <a:pt x="942392" y="0"/>
                </a:lnTo>
                <a:lnTo>
                  <a:pt x="1847461" y="83976"/>
                </a:lnTo>
              </a:path>
            </a:pathLst>
          </a:custGeom>
          <a:noFill/>
          <a:ln cap="flat" cmpd="sng" w="12700">
            <a:solidFill>
              <a:srgbClr val="F5F4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3" name="Google Shape;283;p6"/>
          <p:cNvSpPr txBox="1"/>
          <p:nvPr/>
        </p:nvSpPr>
        <p:spPr>
          <a:xfrm>
            <a:off x="3563986" y="1252841"/>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FF0000"/>
                </a:solidFill>
                <a:latin typeface="Calibri"/>
                <a:ea typeface="Calibri"/>
                <a:cs typeface="Calibri"/>
                <a:sym typeface="Calibri"/>
              </a:rPr>
              <a:t>Highest</a:t>
            </a:r>
            <a:endParaRPr sz="1000">
              <a:solidFill>
                <a:srgbClr val="FF0000"/>
              </a:solidFill>
              <a:latin typeface="Calibri"/>
              <a:ea typeface="Calibri"/>
              <a:cs typeface="Calibri"/>
              <a:sym typeface="Calibri"/>
            </a:endParaRPr>
          </a:p>
        </p:txBody>
      </p:sp>
      <p:sp>
        <p:nvSpPr>
          <p:cNvPr id="284" name="Google Shape;284;p6"/>
          <p:cNvSpPr txBox="1"/>
          <p:nvPr/>
        </p:nvSpPr>
        <p:spPr>
          <a:xfrm>
            <a:off x="3438998" y="2030949"/>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7030A0"/>
                </a:solidFill>
                <a:latin typeface="Calibri"/>
                <a:ea typeface="Calibri"/>
                <a:cs typeface="Calibri"/>
                <a:sym typeface="Calibri"/>
              </a:rPr>
              <a:t>Lowest</a:t>
            </a:r>
            <a:endParaRPr sz="1000">
              <a:solidFill>
                <a:srgbClr val="7030A0"/>
              </a:solidFill>
              <a:latin typeface="Calibri"/>
              <a:ea typeface="Calibri"/>
              <a:cs typeface="Calibri"/>
              <a:sym typeface="Calibri"/>
            </a:endParaRPr>
          </a:p>
        </p:txBody>
      </p:sp>
      <p:sp>
        <p:nvSpPr>
          <p:cNvPr id="285" name="Google Shape;285;p6"/>
          <p:cNvSpPr txBox="1"/>
          <p:nvPr/>
        </p:nvSpPr>
        <p:spPr>
          <a:xfrm>
            <a:off x="3796368" y="1716941"/>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EFEFEF"/>
                </a:solidFill>
                <a:latin typeface="Calibri"/>
                <a:ea typeface="Calibri"/>
                <a:cs typeface="Calibri"/>
                <a:sym typeface="Calibri"/>
              </a:rPr>
              <a:t>Last</a:t>
            </a:r>
            <a:endParaRPr sz="1000">
              <a:solidFill>
                <a:srgbClr val="EFEFEF"/>
              </a:solidFill>
              <a:latin typeface="Calibri"/>
              <a:ea typeface="Calibri"/>
              <a:cs typeface="Calibri"/>
              <a:sym typeface="Calibri"/>
            </a:endParaRPr>
          </a:p>
        </p:txBody>
      </p:sp>
      <p:sp>
        <p:nvSpPr>
          <p:cNvPr id="286" name="Google Shape;286;p6"/>
          <p:cNvSpPr txBox="1"/>
          <p:nvPr/>
        </p:nvSpPr>
        <p:spPr>
          <a:xfrm>
            <a:off x="3581772" y="1542410"/>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2E75B5"/>
                </a:solidFill>
                <a:latin typeface="Calibri"/>
                <a:ea typeface="Calibri"/>
                <a:cs typeface="Calibri"/>
                <a:sym typeface="Calibri"/>
              </a:rPr>
              <a:t>First</a:t>
            </a:r>
            <a:endParaRPr sz="1000">
              <a:solidFill>
                <a:srgbClr val="2E75B5"/>
              </a:solidFill>
              <a:latin typeface="Calibri"/>
              <a:ea typeface="Calibri"/>
              <a:cs typeface="Calibri"/>
              <a:sym typeface="Calibri"/>
            </a:endParaRPr>
          </a:p>
        </p:txBody>
      </p:sp>
      <p:cxnSp>
        <p:nvCxnSpPr>
          <p:cNvPr id="287" name="Google Shape;287;p6"/>
          <p:cNvCxnSpPr/>
          <p:nvPr/>
        </p:nvCxnSpPr>
        <p:spPr>
          <a:xfrm>
            <a:off x="4584270" y="4322483"/>
            <a:ext cx="1889400" cy="0"/>
          </a:xfrm>
          <a:prstGeom prst="straightConnector1">
            <a:avLst/>
          </a:prstGeom>
          <a:noFill/>
          <a:ln cap="flat" cmpd="sng" w="19050">
            <a:solidFill>
              <a:srgbClr val="00B050"/>
            </a:solidFill>
            <a:prstDash val="solid"/>
            <a:miter lim="800000"/>
            <a:headEnd len="sm" w="sm" type="none"/>
            <a:tailEnd len="sm" w="sm" type="none"/>
          </a:ln>
        </p:spPr>
      </p:cxnSp>
      <p:sp>
        <p:nvSpPr>
          <p:cNvPr id="288" name="Google Shape;288;p6"/>
          <p:cNvSpPr txBox="1"/>
          <p:nvPr/>
        </p:nvSpPr>
        <p:spPr>
          <a:xfrm>
            <a:off x="6442283" y="3006905"/>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70C0"/>
                </a:solidFill>
                <a:latin typeface="Calibri"/>
                <a:ea typeface="Calibri"/>
                <a:cs typeface="Calibri"/>
                <a:sym typeface="Calibri"/>
              </a:rPr>
              <a:t>‘To’ Date </a:t>
            </a:r>
            <a:endParaRPr sz="1867">
              <a:solidFill>
                <a:srgbClr val="0070C0"/>
              </a:solidFill>
              <a:latin typeface="Calibri"/>
              <a:ea typeface="Calibri"/>
              <a:cs typeface="Calibri"/>
              <a:sym typeface="Calibri"/>
            </a:endParaRPr>
          </a:p>
        </p:txBody>
      </p:sp>
      <p:cxnSp>
        <p:nvCxnSpPr>
          <p:cNvPr id="289" name="Google Shape;289;p6"/>
          <p:cNvCxnSpPr/>
          <p:nvPr/>
        </p:nvCxnSpPr>
        <p:spPr>
          <a:xfrm>
            <a:off x="4584269" y="3194014"/>
            <a:ext cx="1889400" cy="0"/>
          </a:xfrm>
          <a:prstGeom prst="straightConnector1">
            <a:avLst/>
          </a:prstGeom>
          <a:noFill/>
          <a:ln cap="flat" cmpd="sng" w="25400">
            <a:solidFill>
              <a:schemeClr val="accent5"/>
            </a:solidFill>
            <a:prstDash val="solid"/>
            <a:miter lim="800000"/>
            <a:headEnd len="sm" w="sm" type="none"/>
            <a:tailEnd len="sm" w="sm" type="none"/>
          </a:ln>
        </p:spPr>
      </p:cxnSp>
      <p:sp>
        <p:nvSpPr>
          <p:cNvPr id="290" name="Google Shape;290;p6"/>
          <p:cNvSpPr/>
          <p:nvPr/>
        </p:nvSpPr>
        <p:spPr>
          <a:xfrm>
            <a:off x="4354988" y="2486145"/>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1" name="Google Shape;291;p6"/>
          <p:cNvSpPr txBox="1"/>
          <p:nvPr/>
        </p:nvSpPr>
        <p:spPr>
          <a:xfrm>
            <a:off x="4576002" y="2489167"/>
            <a:ext cx="39954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000000"/>
                </a:solidFill>
                <a:latin typeface="Calibri"/>
                <a:ea typeface="Calibri"/>
                <a:cs typeface="Calibri"/>
                <a:sym typeface="Calibri"/>
              </a:rPr>
              <a:t>Last Elevation Filter in Volumes</a:t>
            </a:r>
            <a:endParaRPr b="1" sz="1800">
              <a:solidFill>
                <a:srgbClr val="000000"/>
              </a:solidFill>
              <a:latin typeface="Calibri"/>
              <a:ea typeface="Calibri"/>
              <a:cs typeface="Calibri"/>
              <a:sym typeface="Calibri"/>
            </a:endParaRPr>
          </a:p>
        </p:txBody>
      </p:sp>
      <p:sp>
        <p:nvSpPr>
          <p:cNvPr id="292" name="Google Shape;292;p6"/>
          <p:cNvSpPr txBox="1"/>
          <p:nvPr/>
        </p:nvSpPr>
        <p:spPr>
          <a:xfrm>
            <a:off x="6375245" y="4078568"/>
            <a:ext cx="2909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B050"/>
                </a:solidFill>
                <a:latin typeface="Calibri"/>
                <a:ea typeface="Calibri"/>
                <a:cs typeface="Calibri"/>
                <a:sym typeface="Calibri"/>
              </a:rPr>
              <a:t>‘From’ Date</a:t>
            </a:r>
            <a:endParaRPr sz="1867">
              <a:solidFill>
                <a:srgbClr val="00B050"/>
              </a:solidFill>
              <a:latin typeface="Calibri"/>
              <a:ea typeface="Calibri"/>
              <a:cs typeface="Calibri"/>
              <a:sym typeface="Calibri"/>
            </a:endParaRPr>
          </a:p>
        </p:txBody>
      </p:sp>
      <p:sp>
        <p:nvSpPr>
          <p:cNvPr id="293" name="Google Shape;293;p6"/>
          <p:cNvSpPr/>
          <p:nvPr/>
        </p:nvSpPr>
        <p:spPr>
          <a:xfrm>
            <a:off x="4614529" y="3843049"/>
            <a:ext cx="1847461" cy="121298"/>
          </a:xfrm>
          <a:custGeom>
            <a:rect b="b" l="l" r="r" t="t"/>
            <a:pathLst>
              <a:path extrusionOk="0" h="121298" w="1847461">
                <a:moveTo>
                  <a:pt x="0" y="121298"/>
                </a:moveTo>
                <a:lnTo>
                  <a:pt x="942392" y="0"/>
                </a:lnTo>
                <a:lnTo>
                  <a:pt x="1847461" y="83976"/>
                </a:lnTo>
              </a:path>
            </a:pathLst>
          </a:custGeom>
          <a:noFill/>
          <a:ln cap="flat" cmpd="sng" w="12700">
            <a:solidFill>
              <a:srgbClr val="F5F4F4"/>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4" name="Google Shape;294;p6"/>
          <p:cNvSpPr txBox="1"/>
          <p:nvPr/>
        </p:nvSpPr>
        <p:spPr>
          <a:xfrm>
            <a:off x="5501079" y="3656549"/>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EFEFEF"/>
                </a:solidFill>
                <a:latin typeface="Calibri"/>
                <a:ea typeface="Calibri"/>
                <a:cs typeface="Calibri"/>
                <a:sym typeface="Calibri"/>
              </a:rPr>
              <a:t>Last</a:t>
            </a:r>
            <a:endParaRPr sz="1000">
              <a:solidFill>
                <a:srgbClr val="EFEFEF"/>
              </a:solidFill>
              <a:latin typeface="Calibri"/>
              <a:ea typeface="Calibri"/>
              <a:cs typeface="Calibri"/>
              <a:sym typeface="Calibri"/>
            </a:endParaRPr>
          </a:p>
        </p:txBody>
      </p:sp>
      <p:cxnSp>
        <p:nvCxnSpPr>
          <p:cNvPr id="295" name="Google Shape;295;p6"/>
          <p:cNvCxnSpPr/>
          <p:nvPr/>
        </p:nvCxnSpPr>
        <p:spPr>
          <a:xfrm>
            <a:off x="903252" y="4326224"/>
            <a:ext cx="1889400" cy="0"/>
          </a:xfrm>
          <a:prstGeom prst="straightConnector1">
            <a:avLst/>
          </a:prstGeom>
          <a:noFill/>
          <a:ln cap="flat" cmpd="sng" w="19050">
            <a:solidFill>
              <a:srgbClr val="00B050"/>
            </a:solidFill>
            <a:prstDash val="solid"/>
            <a:miter lim="800000"/>
            <a:headEnd len="sm" w="sm" type="none"/>
            <a:tailEnd len="sm" w="sm" type="none"/>
          </a:ln>
        </p:spPr>
      </p:cxnSp>
      <p:sp>
        <p:nvSpPr>
          <p:cNvPr id="296" name="Google Shape;296;p6"/>
          <p:cNvSpPr txBox="1"/>
          <p:nvPr/>
        </p:nvSpPr>
        <p:spPr>
          <a:xfrm>
            <a:off x="2761265" y="3010646"/>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70C0"/>
                </a:solidFill>
                <a:latin typeface="Calibri"/>
                <a:ea typeface="Calibri"/>
                <a:cs typeface="Calibri"/>
                <a:sym typeface="Calibri"/>
              </a:rPr>
              <a:t>‘To’ Date </a:t>
            </a:r>
            <a:endParaRPr sz="1867">
              <a:solidFill>
                <a:srgbClr val="0070C0"/>
              </a:solidFill>
              <a:latin typeface="Calibri"/>
              <a:ea typeface="Calibri"/>
              <a:cs typeface="Calibri"/>
              <a:sym typeface="Calibri"/>
            </a:endParaRPr>
          </a:p>
        </p:txBody>
      </p:sp>
      <p:cxnSp>
        <p:nvCxnSpPr>
          <p:cNvPr id="297" name="Google Shape;297;p6"/>
          <p:cNvCxnSpPr/>
          <p:nvPr/>
        </p:nvCxnSpPr>
        <p:spPr>
          <a:xfrm>
            <a:off x="903251" y="3197755"/>
            <a:ext cx="1889400" cy="0"/>
          </a:xfrm>
          <a:prstGeom prst="straightConnector1">
            <a:avLst/>
          </a:prstGeom>
          <a:noFill/>
          <a:ln cap="flat" cmpd="sng" w="25400">
            <a:solidFill>
              <a:schemeClr val="accent5"/>
            </a:solidFill>
            <a:prstDash val="solid"/>
            <a:miter lim="800000"/>
            <a:headEnd len="sm" w="sm" type="none"/>
            <a:tailEnd len="sm" w="sm" type="none"/>
          </a:ln>
        </p:spPr>
      </p:cxnSp>
      <p:sp>
        <p:nvSpPr>
          <p:cNvPr id="298" name="Google Shape;298;p6"/>
          <p:cNvSpPr/>
          <p:nvPr/>
        </p:nvSpPr>
        <p:spPr>
          <a:xfrm>
            <a:off x="673970" y="2489886"/>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9" name="Google Shape;299;p6"/>
          <p:cNvSpPr txBox="1"/>
          <p:nvPr/>
        </p:nvSpPr>
        <p:spPr>
          <a:xfrm>
            <a:off x="865478" y="2501180"/>
            <a:ext cx="39954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000000"/>
                </a:solidFill>
                <a:latin typeface="Calibri"/>
                <a:ea typeface="Calibri"/>
                <a:cs typeface="Calibri"/>
                <a:sym typeface="Calibri"/>
              </a:rPr>
              <a:t>First Elevation Filter in Volumes</a:t>
            </a:r>
            <a:endParaRPr b="1" sz="1800">
              <a:solidFill>
                <a:srgbClr val="000000"/>
              </a:solidFill>
              <a:latin typeface="Calibri"/>
              <a:ea typeface="Calibri"/>
              <a:cs typeface="Calibri"/>
              <a:sym typeface="Calibri"/>
            </a:endParaRPr>
          </a:p>
        </p:txBody>
      </p:sp>
      <p:sp>
        <p:nvSpPr>
          <p:cNvPr id="300" name="Google Shape;300;p6"/>
          <p:cNvSpPr txBox="1"/>
          <p:nvPr/>
        </p:nvSpPr>
        <p:spPr>
          <a:xfrm>
            <a:off x="2694227" y="4082309"/>
            <a:ext cx="2909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B050"/>
                </a:solidFill>
                <a:latin typeface="Calibri"/>
                <a:ea typeface="Calibri"/>
                <a:cs typeface="Calibri"/>
                <a:sym typeface="Calibri"/>
              </a:rPr>
              <a:t>‘From’ Date</a:t>
            </a:r>
            <a:endParaRPr sz="1867">
              <a:solidFill>
                <a:srgbClr val="00B050"/>
              </a:solidFill>
              <a:latin typeface="Calibri"/>
              <a:ea typeface="Calibri"/>
              <a:cs typeface="Calibri"/>
              <a:sym typeface="Calibri"/>
            </a:endParaRPr>
          </a:p>
        </p:txBody>
      </p:sp>
      <p:sp>
        <p:nvSpPr>
          <p:cNvPr id="301" name="Google Shape;301;p6"/>
          <p:cNvSpPr/>
          <p:nvPr/>
        </p:nvSpPr>
        <p:spPr>
          <a:xfrm>
            <a:off x="952172" y="3548213"/>
            <a:ext cx="1866123" cy="298579"/>
          </a:xfrm>
          <a:custGeom>
            <a:rect b="b" l="l" r="r" t="t"/>
            <a:pathLst>
              <a:path extrusionOk="0" h="298579" w="1866123">
                <a:moveTo>
                  <a:pt x="0" y="205273"/>
                </a:moveTo>
                <a:lnTo>
                  <a:pt x="373225" y="37322"/>
                </a:lnTo>
                <a:lnTo>
                  <a:pt x="597159" y="298579"/>
                </a:lnTo>
                <a:lnTo>
                  <a:pt x="1156996" y="74645"/>
                </a:lnTo>
                <a:lnTo>
                  <a:pt x="1278294" y="270587"/>
                </a:lnTo>
                <a:lnTo>
                  <a:pt x="1483567" y="0"/>
                </a:lnTo>
                <a:lnTo>
                  <a:pt x="1576874" y="223934"/>
                </a:lnTo>
                <a:lnTo>
                  <a:pt x="1866123" y="93306"/>
                </a:lnTo>
              </a:path>
            </a:pathLst>
          </a:custGeom>
          <a:noFill/>
          <a:ln cap="flat" cmpd="sng" w="12700">
            <a:solidFill>
              <a:srgbClr val="2E75B5"/>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2" name="Google Shape;302;p6"/>
          <p:cNvSpPr txBox="1"/>
          <p:nvPr/>
        </p:nvSpPr>
        <p:spPr>
          <a:xfrm>
            <a:off x="1605465" y="3485759"/>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2E75B5"/>
                </a:solidFill>
                <a:latin typeface="Calibri"/>
                <a:ea typeface="Calibri"/>
                <a:cs typeface="Calibri"/>
                <a:sym typeface="Calibri"/>
              </a:rPr>
              <a:t>First</a:t>
            </a:r>
            <a:endParaRPr sz="1000">
              <a:solidFill>
                <a:srgbClr val="2E75B5"/>
              </a:solidFill>
              <a:latin typeface="Calibri"/>
              <a:ea typeface="Calibri"/>
              <a:cs typeface="Calibri"/>
              <a:sym typeface="Calibri"/>
            </a:endParaRPr>
          </a:p>
        </p:txBody>
      </p:sp>
      <p:cxnSp>
        <p:nvCxnSpPr>
          <p:cNvPr id="303" name="Google Shape;303;p6"/>
          <p:cNvCxnSpPr/>
          <p:nvPr/>
        </p:nvCxnSpPr>
        <p:spPr>
          <a:xfrm>
            <a:off x="4589344" y="6265598"/>
            <a:ext cx="1889400" cy="0"/>
          </a:xfrm>
          <a:prstGeom prst="straightConnector1">
            <a:avLst/>
          </a:prstGeom>
          <a:noFill/>
          <a:ln cap="flat" cmpd="sng" w="19050">
            <a:solidFill>
              <a:srgbClr val="00B050"/>
            </a:solidFill>
            <a:prstDash val="solid"/>
            <a:miter lim="800000"/>
            <a:headEnd len="sm" w="sm" type="none"/>
            <a:tailEnd len="sm" w="sm" type="none"/>
          </a:ln>
        </p:spPr>
      </p:cxnSp>
      <p:sp>
        <p:nvSpPr>
          <p:cNvPr id="304" name="Google Shape;304;p6"/>
          <p:cNvSpPr txBox="1"/>
          <p:nvPr/>
        </p:nvSpPr>
        <p:spPr>
          <a:xfrm>
            <a:off x="6447357" y="4950020"/>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70C0"/>
                </a:solidFill>
                <a:latin typeface="Calibri"/>
                <a:ea typeface="Calibri"/>
                <a:cs typeface="Calibri"/>
                <a:sym typeface="Calibri"/>
              </a:rPr>
              <a:t>‘To’ Date </a:t>
            </a:r>
            <a:endParaRPr sz="1867">
              <a:solidFill>
                <a:srgbClr val="0070C0"/>
              </a:solidFill>
              <a:latin typeface="Calibri"/>
              <a:ea typeface="Calibri"/>
              <a:cs typeface="Calibri"/>
              <a:sym typeface="Calibri"/>
            </a:endParaRPr>
          </a:p>
        </p:txBody>
      </p:sp>
      <p:cxnSp>
        <p:nvCxnSpPr>
          <p:cNvPr id="305" name="Google Shape;305;p6"/>
          <p:cNvCxnSpPr/>
          <p:nvPr/>
        </p:nvCxnSpPr>
        <p:spPr>
          <a:xfrm>
            <a:off x="4589343" y="5137129"/>
            <a:ext cx="1889400" cy="0"/>
          </a:xfrm>
          <a:prstGeom prst="straightConnector1">
            <a:avLst/>
          </a:prstGeom>
          <a:noFill/>
          <a:ln cap="flat" cmpd="sng" w="25400">
            <a:solidFill>
              <a:schemeClr val="accent5"/>
            </a:solidFill>
            <a:prstDash val="solid"/>
            <a:miter lim="800000"/>
            <a:headEnd len="sm" w="sm" type="none"/>
            <a:tailEnd len="sm" w="sm" type="none"/>
          </a:ln>
        </p:spPr>
      </p:cxnSp>
      <p:sp>
        <p:nvSpPr>
          <p:cNvPr id="306" name="Google Shape;306;p6"/>
          <p:cNvSpPr/>
          <p:nvPr/>
        </p:nvSpPr>
        <p:spPr>
          <a:xfrm>
            <a:off x="4360062" y="4429260"/>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7" name="Google Shape;307;p6"/>
          <p:cNvSpPr txBox="1"/>
          <p:nvPr/>
        </p:nvSpPr>
        <p:spPr>
          <a:xfrm>
            <a:off x="4344364" y="4441529"/>
            <a:ext cx="39954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000000"/>
                </a:solidFill>
                <a:latin typeface="Calibri"/>
                <a:ea typeface="Calibri"/>
                <a:cs typeface="Calibri"/>
                <a:sym typeface="Calibri"/>
              </a:rPr>
              <a:t>Lowest Elevation Filters in Volumes</a:t>
            </a:r>
            <a:endParaRPr b="1" sz="1800">
              <a:solidFill>
                <a:srgbClr val="000000"/>
              </a:solidFill>
              <a:latin typeface="Calibri"/>
              <a:ea typeface="Calibri"/>
              <a:cs typeface="Calibri"/>
              <a:sym typeface="Calibri"/>
            </a:endParaRPr>
          </a:p>
        </p:txBody>
      </p:sp>
      <p:sp>
        <p:nvSpPr>
          <p:cNvPr id="308" name="Google Shape;308;p6"/>
          <p:cNvSpPr txBox="1"/>
          <p:nvPr/>
        </p:nvSpPr>
        <p:spPr>
          <a:xfrm>
            <a:off x="6380319" y="6021683"/>
            <a:ext cx="2909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B050"/>
                </a:solidFill>
                <a:latin typeface="Calibri"/>
                <a:ea typeface="Calibri"/>
                <a:cs typeface="Calibri"/>
                <a:sym typeface="Calibri"/>
              </a:rPr>
              <a:t>‘From’ Date</a:t>
            </a:r>
            <a:endParaRPr sz="1867">
              <a:solidFill>
                <a:srgbClr val="00B050"/>
              </a:solidFill>
              <a:latin typeface="Calibri"/>
              <a:ea typeface="Calibri"/>
              <a:cs typeface="Calibri"/>
              <a:sym typeface="Calibri"/>
            </a:endParaRPr>
          </a:p>
        </p:txBody>
      </p:sp>
      <p:sp>
        <p:nvSpPr>
          <p:cNvPr id="309" name="Google Shape;309;p6"/>
          <p:cNvSpPr/>
          <p:nvPr/>
        </p:nvSpPr>
        <p:spPr>
          <a:xfrm>
            <a:off x="4572950" y="5898133"/>
            <a:ext cx="1894114" cy="251927"/>
          </a:xfrm>
          <a:custGeom>
            <a:rect b="b" l="l" r="r" t="t"/>
            <a:pathLst>
              <a:path extrusionOk="0" h="251927" w="1894114">
                <a:moveTo>
                  <a:pt x="0" y="139959"/>
                </a:moveTo>
                <a:lnTo>
                  <a:pt x="0" y="139959"/>
                </a:lnTo>
                <a:lnTo>
                  <a:pt x="625151" y="223935"/>
                </a:lnTo>
                <a:lnTo>
                  <a:pt x="1017037" y="251927"/>
                </a:lnTo>
                <a:lnTo>
                  <a:pt x="1390261" y="0"/>
                </a:lnTo>
                <a:lnTo>
                  <a:pt x="1894114" y="233266"/>
                </a:lnTo>
              </a:path>
            </a:pathLst>
          </a:custGeom>
          <a:noFill/>
          <a:ln cap="flat" cmpd="sng" w="12700">
            <a:solidFill>
              <a:srgbClr val="7030A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0" name="Google Shape;310;p6"/>
          <p:cNvSpPr txBox="1"/>
          <p:nvPr/>
        </p:nvSpPr>
        <p:spPr>
          <a:xfrm>
            <a:off x="5671299" y="5997651"/>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7030A0"/>
                </a:solidFill>
                <a:latin typeface="Calibri"/>
                <a:ea typeface="Calibri"/>
                <a:cs typeface="Calibri"/>
                <a:sym typeface="Calibri"/>
              </a:rPr>
              <a:t>Lowest</a:t>
            </a:r>
            <a:endParaRPr sz="1000">
              <a:solidFill>
                <a:srgbClr val="7030A0"/>
              </a:solidFill>
              <a:latin typeface="Calibri"/>
              <a:ea typeface="Calibri"/>
              <a:cs typeface="Calibri"/>
              <a:sym typeface="Calibri"/>
            </a:endParaRPr>
          </a:p>
        </p:txBody>
      </p:sp>
      <p:cxnSp>
        <p:nvCxnSpPr>
          <p:cNvPr id="311" name="Google Shape;311;p6"/>
          <p:cNvCxnSpPr/>
          <p:nvPr/>
        </p:nvCxnSpPr>
        <p:spPr>
          <a:xfrm>
            <a:off x="913622" y="6268364"/>
            <a:ext cx="1889400" cy="0"/>
          </a:xfrm>
          <a:prstGeom prst="straightConnector1">
            <a:avLst/>
          </a:prstGeom>
          <a:noFill/>
          <a:ln cap="flat" cmpd="sng" w="19050">
            <a:solidFill>
              <a:srgbClr val="00B050"/>
            </a:solidFill>
            <a:prstDash val="solid"/>
            <a:miter lim="800000"/>
            <a:headEnd len="sm" w="sm" type="none"/>
            <a:tailEnd len="sm" w="sm" type="none"/>
          </a:ln>
        </p:spPr>
      </p:cxnSp>
      <p:sp>
        <p:nvSpPr>
          <p:cNvPr id="312" name="Google Shape;312;p6"/>
          <p:cNvSpPr txBox="1"/>
          <p:nvPr/>
        </p:nvSpPr>
        <p:spPr>
          <a:xfrm>
            <a:off x="2771635" y="4952786"/>
            <a:ext cx="21915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70C0"/>
                </a:solidFill>
                <a:latin typeface="Calibri"/>
                <a:ea typeface="Calibri"/>
                <a:cs typeface="Calibri"/>
                <a:sym typeface="Calibri"/>
              </a:rPr>
              <a:t>‘To’ Date </a:t>
            </a:r>
            <a:endParaRPr sz="1867">
              <a:solidFill>
                <a:srgbClr val="0070C0"/>
              </a:solidFill>
              <a:latin typeface="Calibri"/>
              <a:ea typeface="Calibri"/>
              <a:cs typeface="Calibri"/>
              <a:sym typeface="Calibri"/>
            </a:endParaRPr>
          </a:p>
        </p:txBody>
      </p:sp>
      <p:cxnSp>
        <p:nvCxnSpPr>
          <p:cNvPr id="313" name="Google Shape;313;p6"/>
          <p:cNvCxnSpPr/>
          <p:nvPr/>
        </p:nvCxnSpPr>
        <p:spPr>
          <a:xfrm>
            <a:off x="913621" y="5139895"/>
            <a:ext cx="1889400" cy="0"/>
          </a:xfrm>
          <a:prstGeom prst="straightConnector1">
            <a:avLst/>
          </a:prstGeom>
          <a:noFill/>
          <a:ln cap="flat" cmpd="sng" w="25400">
            <a:solidFill>
              <a:schemeClr val="accent5"/>
            </a:solidFill>
            <a:prstDash val="solid"/>
            <a:miter lim="800000"/>
            <a:headEnd len="sm" w="sm" type="none"/>
            <a:tailEnd len="sm" w="sm" type="none"/>
          </a:ln>
        </p:spPr>
      </p:cxnSp>
      <p:sp>
        <p:nvSpPr>
          <p:cNvPr id="314" name="Google Shape;314;p6"/>
          <p:cNvSpPr/>
          <p:nvPr/>
        </p:nvSpPr>
        <p:spPr>
          <a:xfrm>
            <a:off x="684340" y="4432026"/>
            <a:ext cx="3686700" cy="1935600"/>
          </a:xfrm>
          <a:prstGeom prst="rect">
            <a:avLst/>
          </a:prstGeom>
          <a:noFill/>
          <a:ln cap="flat" cmpd="sng" w="19050">
            <a:solidFill>
              <a:schemeClr val="dk1"/>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5" name="Google Shape;315;p6"/>
          <p:cNvSpPr txBox="1"/>
          <p:nvPr/>
        </p:nvSpPr>
        <p:spPr>
          <a:xfrm>
            <a:off x="668642" y="4444295"/>
            <a:ext cx="39954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rgbClr val="000000"/>
                </a:solidFill>
                <a:latin typeface="Calibri"/>
                <a:ea typeface="Calibri"/>
                <a:cs typeface="Calibri"/>
                <a:sym typeface="Calibri"/>
              </a:rPr>
              <a:t>Highest Elevation Filters in Volumes</a:t>
            </a:r>
            <a:endParaRPr b="1" sz="1800">
              <a:solidFill>
                <a:srgbClr val="000000"/>
              </a:solidFill>
              <a:latin typeface="Calibri"/>
              <a:ea typeface="Calibri"/>
              <a:cs typeface="Calibri"/>
              <a:sym typeface="Calibri"/>
            </a:endParaRPr>
          </a:p>
        </p:txBody>
      </p:sp>
      <p:sp>
        <p:nvSpPr>
          <p:cNvPr id="316" name="Google Shape;316;p6"/>
          <p:cNvSpPr txBox="1"/>
          <p:nvPr/>
        </p:nvSpPr>
        <p:spPr>
          <a:xfrm>
            <a:off x="2704597" y="6024449"/>
            <a:ext cx="2909400" cy="379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67">
                <a:solidFill>
                  <a:srgbClr val="00B050"/>
                </a:solidFill>
                <a:latin typeface="Calibri"/>
                <a:ea typeface="Calibri"/>
                <a:cs typeface="Calibri"/>
                <a:sym typeface="Calibri"/>
              </a:rPr>
              <a:t>‘From’ Date</a:t>
            </a:r>
            <a:endParaRPr sz="1867">
              <a:solidFill>
                <a:srgbClr val="00B050"/>
              </a:solidFill>
              <a:latin typeface="Calibri"/>
              <a:ea typeface="Calibri"/>
              <a:cs typeface="Calibri"/>
              <a:sym typeface="Calibri"/>
            </a:endParaRPr>
          </a:p>
        </p:txBody>
      </p:sp>
      <p:sp>
        <p:nvSpPr>
          <p:cNvPr id="317" name="Google Shape;317;p6"/>
          <p:cNvSpPr/>
          <p:nvPr/>
        </p:nvSpPr>
        <p:spPr>
          <a:xfrm>
            <a:off x="943881" y="5341071"/>
            <a:ext cx="1847461" cy="149290"/>
          </a:xfrm>
          <a:custGeom>
            <a:rect b="b" l="l" r="r" t="t"/>
            <a:pathLst>
              <a:path extrusionOk="0" h="149290" w="1847461">
                <a:moveTo>
                  <a:pt x="0" y="149290"/>
                </a:moveTo>
                <a:lnTo>
                  <a:pt x="746449" y="9331"/>
                </a:lnTo>
                <a:lnTo>
                  <a:pt x="1166326" y="9331"/>
                </a:lnTo>
                <a:lnTo>
                  <a:pt x="1334277" y="111967"/>
                </a:lnTo>
                <a:lnTo>
                  <a:pt x="1744824" y="0"/>
                </a:lnTo>
                <a:lnTo>
                  <a:pt x="1847461" y="0"/>
                </a:lnTo>
              </a:path>
            </a:pathLst>
          </a:custGeom>
          <a:noFill/>
          <a:ln cap="flat" cmpd="sng" w="12700">
            <a:solidFill>
              <a:srgbClr val="FF00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8" name="Google Shape;318;p6"/>
          <p:cNvSpPr txBox="1"/>
          <p:nvPr/>
        </p:nvSpPr>
        <p:spPr>
          <a:xfrm>
            <a:off x="1598049" y="5315616"/>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FF0000"/>
                </a:solidFill>
                <a:latin typeface="Calibri"/>
                <a:ea typeface="Calibri"/>
                <a:cs typeface="Calibri"/>
                <a:sym typeface="Calibri"/>
              </a:rPr>
              <a:t>Highest</a:t>
            </a:r>
            <a:endParaRPr sz="1000">
              <a:solidFill>
                <a:srgbClr val="FF0000"/>
              </a:solidFill>
              <a:latin typeface="Calibri"/>
              <a:ea typeface="Calibri"/>
              <a:cs typeface="Calibri"/>
              <a:sym typeface="Calibri"/>
            </a:endParaRPr>
          </a:p>
        </p:txBody>
      </p:sp>
      <p:sp>
        <p:nvSpPr>
          <p:cNvPr id="319" name="Google Shape;319;p6"/>
          <p:cNvSpPr/>
          <p:nvPr/>
        </p:nvSpPr>
        <p:spPr>
          <a:xfrm>
            <a:off x="907869" y="3209109"/>
            <a:ext cx="1881051" cy="618308"/>
          </a:xfrm>
          <a:custGeom>
            <a:rect b="b" l="l" r="r" t="t"/>
            <a:pathLst>
              <a:path extrusionOk="0" h="618308" w="1881051">
                <a:moveTo>
                  <a:pt x="0" y="8708"/>
                </a:moveTo>
                <a:lnTo>
                  <a:pt x="0" y="566057"/>
                </a:lnTo>
                <a:lnTo>
                  <a:pt x="426720" y="365760"/>
                </a:lnTo>
                <a:lnTo>
                  <a:pt x="635725" y="618308"/>
                </a:lnTo>
                <a:lnTo>
                  <a:pt x="1184365" y="391885"/>
                </a:lnTo>
                <a:lnTo>
                  <a:pt x="1314994" y="583474"/>
                </a:lnTo>
                <a:lnTo>
                  <a:pt x="1515291" y="313508"/>
                </a:lnTo>
                <a:lnTo>
                  <a:pt x="1619794" y="539931"/>
                </a:lnTo>
                <a:lnTo>
                  <a:pt x="1881051" y="418011"/>
                </a:lnTo>
                <a:lnTo>
                  <a:pt x="1872342" y="0"/>
                </a:lnTo>
                <a:lnTo>
                  <a:pt x="0" y="8708"/>
                </a:lnTo>
                <a:close/>
              </a:path>
            </a:pathLst>
          </a:custGeom>
          <a:solidFill>
            <a:srgbClr val="EDED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0" name="Google Shape;320;p6"/>
          <p:cNvSpPr txBox="1"/>
          <p:nvPr/>
        </p:nvSpPr>
        <p:spPr>
          <a:xfrm>
            <a:off x="1713131" y="3707792"/>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2E75B5"/>
                </a:solidFill>
                <a:latin typeface="Calibri"/>
                <a:ea typeface="Calibri"/>
                <a:cs typeface="Calibri"/>
                <a:sym typeface="Calibri"/>
              </a:rPr>
              <a:t>First</a:t>
            </a:r>
            <a:endParaRPr sz="1000">
              <a:solidFill>
                <a:srgbClr val="2E75B5"/>
              </a:solidFill>
              <a:latin typeface="Calibri"/>
              <a:ea typeface="Calibri"/>
              <a:cs typeface="Calibri"/>
              <a:sym typeface="Calibri"/>
            </a:endParaRPr>
          </a:p>
        </p:txBody>
      </p:sp>
      <p:sp>
        <p:nvSpPr>
          <p:cNvPr id="321" name="Google Shape;321;p6"/>
          <p:cNvSpPr/>
          <p:nvPr/>
        </p:nvSpPr>
        <p:spPr>
          <a:xfrm>
            <a:off x="4592216" y="3191069"/>
            <a:ext cx="1894115" cy="783772"/>
          </a:xfrm>
          <a:custGeom>
            <a:rect b="b" l="l" r="r" t="t"/>
            <a:pathLst>
              <a:path extrusionOk="0" h="783772" w="1894115">
                <a:moveTo>
                  <a:pt x="0" y="0"/>
                </a:moveTo>
                <a:lnTo>
                  <a:pt x="18662" y="783772"/>
                </a:lnTo>
                <a:lnTo>
                  <a:pt x="998376" y="625151"/>
                </a:lnTo>
                <a:lnTo>
                  <a:pt x="1884784" y="727788"/>
                </a:lnTo>
                <a:lnTo>
                  <a:pt x="1894115" y="9331"/>
                </a:lnTo>
                <a:lnTo>
                  <a:pt x="0" y="0"/>
                </a:lnTo>
                <a:close/>
              </a:path>
            </a:pathLst>
          </a:custGeom>
          <a:solidFill>
            <a:srgbClr val="EDED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2" name="Google Shape;322;p6"/>
          <p:cNvSpPr txBox="1"/>
          <p:nvPr/>
        </p:nvSpPr>
        <p:spPr>
          <a:xfrm>
            <a:off x="5359417" y="3847710"/>
            <a:ext cx="705900" cy="246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rgbClr val="EFEFEF"/>
                </a:solidFill>
                <a:latin typeface="Calibri"/>
                <a:ea typeface="Calibri"/>
                <a:cs typeface="Calibri"/>
                <a:sym typeface="Calibri"/>
              </a:rPr>
              <a:t>Last</a:t>
            </a:r>
            <a:endParaRPr sz="1000">
              <a:solidFill>
                <a:srgbClr val="EFEFEF"/>
              </a:solidFill>
              <a:latin typeface="Calibri"/>
              <a:ea typeface="Calibri"/>
              <a:cs typeface="Calibri"/>
              <a:sym typeface="Calibri"/>
            </a:endParaRPr>
          </a:p>
        </p:txBody>
      </p:sp>
      <p:sp>
        <p:nvSpPr>
          <p:cNvPr id="323" name="Google Shape;323;p6"/>
          <p:cNvSpPr/>
          <p:nvPr/>
        </p:nvSpPr>
        <p:spPr>
          <a:xfrm>
            <a:off x="915955" y="5150498"/>
            <a:ext cx="1875453" cy="335902"/>
          </a:xfrm>
          <a:custGeom>
            <a:rect b="b" l="l" r="r" t="t"/>
            <a:pathLst>
              <a:path extrusionOk="0" h="335902" w="1875453">
                <a:moveTo>
                  <a:pt x="0" y="0"/>
                </a:moveTo>
                <a:lnTo>
                  <a:pt x="0" y="335902"/>
                </a:lnTo>
                <a:lnTo>
                  <a:pt x="755780" y="186612"/>
                </a:lnTo>
                <a:lnTo>
                  <a:pt x="1175657" y="167951"/>
                </a:lnTo>
                <a:lnTo>
                  <a:pt x="1371600" y="279918"/>
                </a:lnTo>
                <a:lnTo>
                  <a:pt x="1754155" y="158620"/>
                </a:lnTo>
                <a:lnTo>
                  <a:pt x="1866123" y="167951"/>
                </a:lnTo>
                <a:lnTo>
                  <a:pt x="1875453" y="18661"/>
                </a:lnTo>
                <a:lnTo>
                  <a:pt x="0" y="0"/>
                </a:lnTo>
                <a:close/>
              </a:path>
            </a:pathLst>
          </a:custGeom>
          <a:solidFill>
            <a:srgbClr val="EDED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4" name="Google Shape;324;p6"/>
          <p:cNvSpPr/>
          <p:nvPr/>
        </p:nvSpPr>
        <p:spPr>
          <a:xfrm>
            <a:off x="4592216" y="5150498"/>
            <a:ext cx="1875453" cy="970384"/>
          </a:xfrm>
          <a:custGeom>
            <a:rect b="b" l="l" r="r" t="t"/>
            <a:pathLst>
              <a:path extrusionOk="0" h="970384" w="1875453">
                <a:moveTo>
                  <a:pt x="9331" y="18661"/>
                </a:moveTo>
                <a:lnTo>
                  <a:pt x="0" y="886408"/>
                </a:lnTo>
                <a:lnTo>
                  <a:pt x="634482" y="951722"/>
                </a:lnTo>
                <a:lnTo>
                  <a:pt x="989045" y="970384"/>
                </a:lnTo>
                <a:lnTo>
                  <a:pt x="1362270" y="709126"/>
                </a:lnTo>
                <a:lnTo>
                  <a:pt x="1866123" y="951722"/>
                </a:lnTo>
                <a:lnTo>
                  <a:pt x="1875453" y="0"/>
                </a:lnTo>
                <a:lnTo>
                  <a:pt x="9331" y="18661"/>
                </a:lnTo>
                <a:close/>
              </a:path>
            </a:pathLst>
          </a:custGeom>
          <a:gradFill>
            <a:gsLst>
              <a:gs pos="0">
                <a:srgbClr val="F5D0D0"/>
              </a:gs>
              <a:gs pos="100000">
                <a:srgbClr val="D96868"/>
              </a:gs>
            </a:gsLst>
            <a:path path="circle">
              <a:fillToRect b="50%" l="50%" r="50%" t="50%"/>
            </a:path>
            <a:tileRect/>
          </a:gradFill>
          <a:ln>
            <a:noFill/>
          </a:ln>
          <a:effectLst>
            <a:outerShdw blurRad="57150" rotWithShape="0" algn="bl" dir="5400000" dist="19050">
              <a:srgbClr val="000000">
                <a:alpha val="50000"/>
              </a:srgbClr>
            </a:outerShdw>
            <a:reflection blurRad="0" dir="5400000" dist="38100" endA="0" endPos="30000" fadeDir="5400012" kx="0" rotWithShape="0" algn="bl" stPos="0" sy="-100000" ky="0"/>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5" name="Google Shape;325;p6"/>
          <p:cNvSpPr txBox="1"/>
          <p:nvPr/>
        </p:nvSpPr>
        <p:spPr>
          <a:xfrm>
            <a:off x="4572950" y="5389041"/>
            <a:ext cx="2109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Volume Calculated</a:t>
            </a:r>
            <a:endParaRPr sz="1800">
              <a:solidFill>
                <a:schemeClr val="dk1"/>
              </a:solidFill>
              <a:latin typeface="Calibri"/>
              <a:ea typeface="Calibri"/>
              <a:cs typeface="Calibri"/>
              <a:sym typeface="Calibri"/>
            </a:endParaRPr>
          </a:p>
        </p:txBody>
      </p:sp>
      <p:sp>
        <p:nvSpPr>
          <p:cNvPr id="326" name="Google Shape;326;p6"/>
          <p:cNvSpPr txBox="1"/>
          <p:nvPr/>
        </p:nvSpPr>
        <p:spPr>
          <a:xfrm>
            <a:off x="4573188" y="3346634"/>
            <a:ext cx="2109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Volume Calculated</a:t>
            </a:r>
            <a:endParaRPr sz="1800">
              <a:solidFill>
                <a:schemeClr val="dk1"/>
              </a:solidFill>
              <a:latin typeface="Calibri"/>
              <a:ea typeface="Calibri"/>
              <a:cs typeface="Calibri"/>
              <a:sym typeface="Calibri"/>
            </a:endParaRPr>
          </a:p>
        </p:txBody>
      </p:sp>
      <p:sp>
        <p:nvSpPr>
          <p:cNvPr id="327" name="Google Shape;327;p6"/>
          <p:cNvSpPr txBox="1"/>
          <p:nvPr/>
        </p:nvSpPr>
        <p:spPr>
          <a:xfrm>
            <a:off x="850650" y="3238459"/>
            <a:ext cx="2109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Volume Calculated</a:t>
            </a:r>
            <a:endParaRPr sz="1800">
              <a:solidFill>
                <a:schemeClr val="dk1"/>
              </a:solidFill>
              <a:latin typeface="Calibri"/>
              <a:ea typeface="Calibri"/>
              <a:cs typeface="Calibri"/>
              <a:sym typeface="Calibri"/>
            </a:endParaRPr>
          </a:p>
        </p:txBody>
      </p:sp>
      <p:sp>
        <p:nvSpPr>
          <p:cNvPr id="328" name="Google Shape;328;p6"/>
          <p:cNvSpPr txBox="1"/>
          <p:nvPr/>
        </p:nvSpPr>
        <p:spPr>
          <a:xfrm>
            <a:off x="865478" y="5060143"/>
            <a:ext cx="21096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Volume Calculated</a:t>
            </a:r>
            <a:endParaRPr sz="1800">
              <a:solidFill>
                <a:schemeClr val="dk1"/>
              </a:solidFill>
              <a:latin typeface="Calibri"/>
              <a:ea typeface="Calibri"/>
              <a:cs typeface="Calibri"/>
              <a:sym typeface="Calibri"/>
            </a:endParaRPr>
          </a:p>
        </p:txBody>
      </p:sp>
      <p:sp>
        <p:nvSpPr>
          <p:cNvPr id="329" name="Google Shape;329;p6"/>
          <p:cNvSpPr/>
          <p:nvPr/>
        </p:nvSpPr>
        <p:spPr>
          <a:xfrm>
            <a:off x="6442283" y="457200"/>
            <a:ext cx="4765200" cy="1446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0" name="Google Shape;330;p6"/>
          <p:cNvSpPr/>
          <p:nvPr/>
        </p:nvSpPr>
        <p:spPr>
          <a:xfrm>
            <a:off x="527149" y="702191"/>
            <a:ext cx="1948800" cy="14463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7"/>
          <p:cNvSpPr txBox="1"/>
          <p:nvPr/>
        </p:nvSpPr>
        <p:spPr>
          <a:xfrm>
            <a:off x="571259" y="283413"/>
            <a:ext cx="10668000" cy="817500"/>
          </a:xfrm>
          <a:prstGeom prst="rect">
            <a:avLst/>
          </a:prstGeom>
          <a:noFill/>
          <a:ln>
            <a:noFill/>
          </a:ln>
        </p:spPr>
        <p:txBody>
          <a:bodyPr anchorCtr="0" anchor="ctr" bIns="121900" lIns="121900" spcFirstLastPara="1" rIns="121900" wrap="square" tIns="121900">
            <a:noAutofit/>
          </a:bodyPr>
          <a:lstStyle/>
          <a:p>
            <a:pPr indent="0" lvl="0" marL="152396" marR="0" rtl="0" algn="l">
              <a:lnSpc>
                <a:spcPct val="115000"/>
              </a:lnSpc>
              <a:spcBef>
                <a:spcPts val="667"/>
              </a:spcBef>
              <a:spcAft>
                <a:spcPts val="0"/>
              </a:spcAft>
              <a:buNone/>
            </a:pPr>
            <a:r>
              <a:rPr b="1" lang="en-US" sz="3200">
                <a:solidFill>
                  <a:srgbClr val="000000"/>
                </a:solidFill>
                <a:latin typeface="Calibri"/>
                <a:ea typeface="Calibri"/>
                <a:cs typeface="Calibri"/>
                <a:sym typeface="Calibri"/>
              </a:rPr>
              <a:t>WorksOS Machine Settings</a:t>
            </a:r>
            <a:endParaRPr sz="1867">
              <a:solidFill>
                <a:srgbClr val="000000"/>
              </a:solidFill>
              <a:latin typeface="Arial"/>
              <a:ea typeface="Arial"/>
              <a:cs typeface="Arial"/>
              <a:sym typeface="Arial"/>
            </a:endParaRPr>
          </a:p>
        </p:txBody>
      </p:sp>
      <p:sp>
        <p:nvSpPr>
          <p:cNvPr id="336" name="Google Shape;336;p7"/>
          <p:cNvSpPr txBox="1"/>
          <p:nvPr/>
        </p:nvSpPr>
        <p:spPr>
          <a:xfrm>
            <a:off x="723659" y="1178938"/>
            <a:ext cx="11204700" cy="3506100"/>
          </a:xfrm>
          <a:prstGeom prst="rect">
            <a:avLst/>
          </a:prstGeom>
          <a:noFill/>
          <a:ln>
            <a:noFill/>
          </a:ln>
        </p:spPr>
        <p:txBody>
          <a:bodyPr anchorCtr="0" anchor="t" bIns="121900" lIns="121900" spcFirstLastPara="1" rIns="121900" wrap="square" tIns="121900">
            <a:noAutofit/>
          </a:bodyPr>
          <a:lstStyle/>
          <a:p>
            <a:pPr indent="0" lvl="0" marL="0" marR="0" rtl="0" algn="l">
              <a:spcBef>
                <a:spcPts val="0"/>
              </a:spcBef>
              <a:spcAft>
                <a:spcPts val="0"/>
              </a:spcAft>
              <a:buNone/>
            </a:pPr>
            <a:r>
              <a:rPr b="1" lang="en-US" sz="2000">
                <a:solidFill>
                  <a:srgbClr val="000000"/>
                </a:solidFill>
                <a:latin typeface="Calibri"/>
                <a:ea typeface="Calibri"/>
                <a:cs typeface="Calibri"/>
                <a:sym typeface="Calibri"/>
              </a:rPr>
              <a:t>Earthworks Excavators</a:t>
            </a:r>
            <a:endParaRPr b="1"/>
          </a:p>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Minimum Elevation: Most recent Lowest Pass</a:t>
            </a:r>
            <a:endParaRPr/>
          </a:p>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Last Pass: Last pass regardless of elevation</a:t>
            </a:r>
            <a:endParaRPr sz="1800">
              <a:solidFill>
                <a:schemeClr val="dk1"/>
              </a:solidFill>
              <a:latin typeface="Calibri"/>
              <a:ea typeface="Calibri"/>
              <a:cs typeface="Calibri"/>
              <a:sym typeface="Calibri"/>
            </a:endParaRPr>
          </a:p>
          <a:p>
            <a:pPr indent="0" lvl="0" marL="0" marR="0" rtl="0" algn="l">
              <a:spcBef>
                <a:spcPts val="1000"/>
              </a:spcBef>
              <a:spcAft>
                <a:spcPts val="0"/>
              </a:spcAft>
              <a:buNone/>
            </a:pPr>
            <a:r>
              <a:rPr b="1" lang="en-US" sz="2000">
                <a:solidFill>
                  <a:schemeClr val="dk1"/>
                </a:solidFill>
                <a:latin typeface="Calibri"/>
                <a:ea typeface="Calibri"/>
                <a:cs typeface="Calibri"/>
                <a:sym typeface="Calibri"/>
              </a:rPr>
              <a:t>GCS  Excavators</a:t>
            </a:r>
            <a:endParaRPr b="1"/>
          </a:p>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Blade On Ground (BOG) maps data when true and does not map it when it is false</a:t>
            </a:r>
            <a:endParaRPr sz="1800">
              <a:solidFill>
                <a:schemeClr val="dk1"/>
              </a:solidFill>
              <a:latin typeface="Calibri"/>
              <a:ea typeface="Calibri"/>
              <a:cs typeface="Calibri"/>
              <a:sym typeface="Calibri"/>
            </a:endParaRPr>
          </a:p>
          <a:p>
            <a:pPr indent="0" lvl="0" marL="0" marR="0" rtl="0" algn="l">
              <a:spcBef>
                <a:spcPts val="1000"/>
              </a:spcBef>
              <a:spcAft>
                <a:spcPts val="0"/>
              </a:spcAft>
              <a:buNone/>
            </a:pPr>
            <a:r>
              <a:rPr b="1" lang="en-US" sz="2000">
                <a:solidFill>
                  <a:schemeClr val="dk1"/>
                </a:solidFill>
                <a:latin typeface="Calibri"/>
                <a:ea typeface="Calibri"/>
                <a:cs typeface="Calibri"/>
                <a:sym typeface="Calibri"/>
              </a:rPr>
              <a:t>Earthworks or GCS  Dozers</a:t>
            </a:r>
            <a:endParaRPr b="1"/>
          </a:p>
          <a:p>
            <a:pPr indent="-285750" lvl="0" marL="285750" marR="0" rtl="0" algn="l">
              <a:spcBef>
                <a:spcPts val="0"/>
              </a:spcBef>
              <a:spcAft>
                <a:spcPts val="0"/>
              </a:spcAft>
              <a:buClr>
                <a:schemeClr val="dk1"/>
              </a:buClr>
              <a:buSzPts val="1800"/>
              <a:buFont typeface="Arial"/>
              <a:buChar char="•"/>
            </a:pPr>
            <a:r>
              <a:rPr lang="en-US" sz="1800">
                <a:solidFill>
                  <a:schemeClr val="dk1"/>
                </a:solidFill>
                <a:latin typeface="Calibri"/>
                <a:ea typeface="Calibri"/>
                <a:cs typeface="Calibri"/>
                <a:sym typeface="Calibri"/>
              </a:rPr>
              <a:t>Blade On Ground (BOG) maps data when true and does not map it when it is false.</a:t>
            </a:r>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67">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8"/>
          <p:cNvSpPr txBox="1"/>
          <p:nvPr>
            <p:ph type="title"/>
          </p:nvPr>
        </p:nvSpPr>
        <p:spPr>
          <a:xfrm>
            <a:off x="598050" y="161925"/>
            <a:ext cx="107661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000000"/>
              </a:buClr>
              <a:buSzPts val="3200"/>
              <a:buFont typeface="Calibri"/>
              <a:buNone/>
            </a:pPr>
            <a:br>
              <a:rPr lang="en-US" sz="3200">
                <a:solidFill>
                  <a:srgbClr val="000000"/>
                </a:solidFill>
                <a:latin typeface="Calibri"/>
                <a:ea typeface="Calibri"/>
                <a:cs typeface="Calibri"/>
                <a:sym typeface="Calibri"/>
              </a:rPr>
            </a:br>
            <a:r>
              <a:rPr b="1" lang="en-US" sz="3200">
                <a:solidFill>
                  <a:srgbClr val="000000"/>
                </a:solidFill>
                <a:latin typeface="Calibri"/>
                <a:ea typeface="Calibri"/>
                <a:cs typeface="Calibri"/>
                <a:sym typeface="Calibri"/>
              </a:rPr>
              <a:t>Calculating Volumes for Minimum Elevation Mapping</a:t>
            </a:r>
            <a:br>
              <a:rPr lang="en-US" sz="3200">
                <a:solidFill>
                  <a:srgbClr val="000000"/>
                </a:solidFill>
                <a:latin typeface="Calibri"/>
                <a:ea typeface="Calibri"/>
                <a:cs typeface="Calibri"/>
                <a:sym typeface="Calibri"/>
              </a:rPr>
            </a:br>
            <a:endParaRPr sz="3200">
              <a:latin typeface="Calibri"/>
              <a:ea typeface="Calibri"/>
              <a:cs typeface="Calibri"/>
              <a:sym typeface="Calibri"/>
            </a:endParaRPr>
          </a:p>
        </p:txBody>
      </p:sp>
      <p:pic>
        <p:nvPicPr>
          <p:cNvPr descr="https://lh4.googleusercontent.com/HZbyH_tPNX1qyX86HP3oEPVxv4JVpMoI0UtgCAp33wI1yYyw23txl7BsQSBiiXbC1p9VmcmA_tcq4qf4Y77kzLzxwJnY2pfZwSIu8W9TVmLOJ8CKdUOvftu5KKt3aG1px4uc6zu5" id="342" name="Google Shape;342;p8"/>
          <p:cNvPicPr preferRelativeResize="0"/>
          <p:nvPr/>
        </p:nvPicPr>
        <p:blipFill rotWithShape="1">
          <a:blip r:embed="rId3">
            <a:alphaModFix/>
          </a:blip>
          <a:srcRect b="0" l="0" r="0" t="0"/>
          <a:stretch/>
        </p:blipFill>
        <p:spPr>
          <a:xfrm>
            <a:off x="2761800" y="2535900"/>
            <a:ext cx="6497376" cy="4015000"/>
          </a:xfrm>
          <a:prstGeom prst="rect">
            <a:avLst/>
          </a:prstGeom>
          <a:noFill/>
          <a:ln>
            <a:noFill/>
          </a:ln>
        </p:spPr>
      </p:pic>
      <p:sp>
        <p:nvSpPr>
          <p:cNvPr id="343" name="Google Shape;343;p8"/>
          <p:cNvSpPr txBox="1"/>
          <p:nvPr/>
        </p:nvSpPr>
        <p:spPr>
          <a:xfrm>
            <a:off x="657147" y="1104549"/>
            <a:ext cx="10982100" cy="1274100"/>
          </a:xfrm>
          <a:prstGeom prst="rect">
            <a:avLst/>
          </a:prstGeom>
          <a:noFill/>
          <a:ln>
            <a:noFill/>
          </a:ln>
        </p:spPr>
        <p:txBody>
          <a:bodyPr anchorCtr="0" anchor="t" bIns="121900" lIns="121900" spcFirstLastPara="1" rIns="121900" wrap="square" tIns="121900">
            <a:no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In conjunction with Trimble Earthworks Release 1.8, Minimum Elevation Mapping is supported in Tag Files going into WorksOS. </a:t>
            </a:r>
            <a:endParaRPr sz="1800">
              <a:solidFill>
                <a:schemeClr val="dk1"/>
              </a:solidFill>
              <a:latin typeface="Calibri"/>
              <a:ea typeface="Calibri"/>
              <a:cs typeface="Calibri"/>
              <a:sym typeface="Calibri"/>
            </a:endParaRPr>
          </a:p>
          <a:p>
            <a:pPr indent="0" lvl="0" marL="0" marR="0" rtl="0" algn="l">
              <a:spcBef>
                <a:spcPts val="1000"/>
              </a:spcBef>
              <a:spcAft>
                <a:spcPts val="0"/>
              </a:spcAft>
              <a:buNone/>
            </a:pPr>
            <a:r>
              <a:rPr lang="en-US" sz="1800">
                <a:solidFill>
                  <a:schemeClr val="dk1"/>
                </a:solidFill>
                <a:latin typeface="Calibri"/>
                <a:ea typeface="Calibri"/>
                <a:cs typeface="Calibri"/>
                <a:sym typeface="Calibri"/>
              </a:rPr>
              <a:t>For a full explanation on Minimum Elevation Mapping for Trimble Earthworks, please refer to the Trimble Earthworks Version 1.8 Release notes.</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67">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2022-03-22T20:14:34Z</dcterms:created>
  <dc:creator>Barret Chapman</dc:creator>
</cp:coreProperties>
</file>